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Poppins Medium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ProximaNova-regular.fntdata"/><Relationship Id="rId34" Type="http://schemas.openxmlformats.org/officeDocument/2006/relationships/slide" Target="slides/slide29.xml"/><Relationship Id="rId37" Type="http://schemas.openxmlformats.org/officeDocument/2006/relationships/font" Target="fonts/ProximaNova-italic.fntdata"/><Relationship Id="rId36" Type="http://schemas.openxmlformats.org/officeDocument/2006/relationships/font" Target="fonts/ProximaNova-bold.fntdata"/><Relationship Id="rId39" Type="http://schemas.openxmlformats.org/officeDocument/2006/relationships/font" Target="fonts/Poppins-regular.fntdata"/><Relationship Id="rId38" Type="http://schemas.openxmlformats.org/officeDocument/2006/relationships/font" Target="fonts/ProximaNova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Medium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PoppinsMedium-italic.fntdata"/><Relationship Id="rId52" Type="http://schemas.openxmlformats.org/officeDocument/2006/relationships/font" Target="fonts/Poppins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Poppins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b45773f5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b45773f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89f85c6d4_0_31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89f85c6d4_0_3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89f85c6d4_0_31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89f85c6d4_0_3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89f85c6d4_0_320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89f85c6d4_0_3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89f85c6d4_0_324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89f85c6d4_0_3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15792200e_0_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1579220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c0b1cdc5f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c0b1cdc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15792200e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1579220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c0c301e85_0_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c0c301e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15792200e_0_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15792200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89f85c6d4_0_2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a89f85c6d4_0_259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b45773f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ab45773f5d_0_2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15792200e_0_1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15792200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15792200e_0_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15792200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23d270e79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23d270e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164689d2e_2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164689d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b28b6a4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ab28b6a434_1_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28b6a434_1_1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28b6a43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89f85c6d4_0_2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a89f85c6d4_0_263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89f85c6d4_0_2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a89f85c6d4_0_264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89f85c6d4_0_2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a89f85c6d4_0_265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89f85c6d4_0_2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a89f85c6d4_0_266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b45773f5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ab45773f5d_0_4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b45773f5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ab45773f5d_0_4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b45773f5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ab45773f5d_0_5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b45773f5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ab45773f5d_0_7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b45773f5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ab45773f5d_0_9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b45773f5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ab45773f5d_0_11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b45773f5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ab45773f5d_0_12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33025"/>
            <a:ext cx="9144000" cy="1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12347" l="4941" r="68673" t="13627"/>
          <a:stretch/>
        </p:blipFill>
        <p:spPr>
          <a:xfrm>
            <a:off x="8804771" y="4693621"/>
            <a:ext cx="293676" cy="28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Version 1">
  <p:cSld name="No Footer_1_3">
    <p:bg>
      <p:bgPr>
        <a:solidFill>
          <a:srgbClr val="181818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5523613" y="4548966"/>
            <a:ext cx="3574800" cy="5466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4835" y="4502466"/>
            <a:ext cx="1702603" cy="59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Version 2">
  <p:cSld name="No Footer_1_4">
    <p:bg>
      <p:bgPr>
        <a:solidFill>
          <a:srgbClr val="181818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5523613" y="4548966"/>
            <a:ext cx="3574800" cy="5466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4835" y="4502466"/>
            <a:ext cx="1703044" cy="59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>
            <a:lvl1pPr indent="-260350" lvl="0" marL="4572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60350" lvl="1" marL="9144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5"/>
          <p:cNvSpPr txBox="1"/>
          <p:nvPr>
            <p:ph idx="2" type="title"/>
          </p:nvPr>
        </p:nvSpPr>
        <p:spPr>
          <a:xfrm>
            <a:off x="450750" y="209750"/>
            <a:ext cx="250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78"/>
            <a:ext cx="9144000" cy="51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/>
          <p:nvPr>
            <p:ph type="title"/>
          </p:nvPr>
        </p:nvSpPr>
        <p:spPr>
          <a:xfrm>
            <a:off x="3738300" y="1343050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Char char="●"/>
              <a:defRPr b="1" i="1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○"/>
              <a:defRPr b="1" i="1" sz="36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■"/>
              <a:defRPr b="1" i="1" sz="36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●"/>
              <a:defRPr b="1" i="1" sz="36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○"/>
              <a:defRPr b="1" i="1" sz="36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■"/>
              <a:defRPr b="1" i="1" sz="36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●"/>
              <a:defRPr b="1" i="1" sz="36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○"/>
              <a:defRPr b="1" i="1" sz="36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oppins"/>
              <a:buChar char="■"/>
              <a:defRPr b="1" i="1" sz="3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688050" y="3753075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●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○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■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●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○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■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●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○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CB33"/>
              </a:buClr>
              <a:buSzPts val="3000"/>
              <a:buFont typeface="Poppins"/>
              <a:buChar char="■"/>
              <a:defRPr sz="3000">
                <a:solidFill>
                  <a:srgbClr val="FECB3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3" type="title"/>
          </p:nvPr>
        </p:nvSpPr>
        <p:spPr>
          <a:xfrm>
            <a:off x="3738300" y="2512800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●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○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■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●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○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■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●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○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EBAF"/>
              </a:buClr>
              <a:buSzPts val="2400"/>
              <a:buFont typeface="Poppins"/>
              <a:buChar char="■"/>
              <a:defRPr b="1" i="1" sz="2400">
                <a:solidFill>
                  <a:srgbClr val="FFEBA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1078"/>
            <a:ext cx="9144005" cy="51413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584300" y="1582000"/>
            <a:ext cx="5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Char char="●"/>
              <a:defRPr b="1" i="1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○"/>
              <a:defRPr b="1" i="1" sz="6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■"/>
              <a:defRPr b="1" i="1" sz="6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●"/>
              <a:defRPr b="1" i="1" sz="6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○"/>
              <a:defRPr b="1" i="1" sz="6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■"/>
              <a:defRPr b="1" i="1" sz="6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●"/>
              <a:defRPr b="1" i="1" sz="6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○"/>
              <a:defRPr b="1" i="1" sz="6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■"/>
              <a:defRPr b="1" i="1" sz="6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19159" t="0"/>
          <a:stretch/>
        </p:blipFill>
        <p:spPr>
          <a:xfrm>
            <a:off x="0" y="686821"/>
            <a:ext cx="5098451" cy="445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74802" l="77390" r="0" t="0"/>
          <a:stretch/>
        </p:blipFill>
        <p:spPr>
          <a:xfrm>
            <a:off x="7549606" y="106346"/>
            <a:ext cx="1594601" cy="12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/>
        </p:nvSpPr>
        <p:spPr>
          <a:xfrm>
            <a:off x="3991150" y="1625250"/>
            <a:ext cx="4905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500">
                <a:solidFill>
                  <a:srgbClr val="53585F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b="1" i="1" sz="5500">
              <a:solidFill>
                <a:srgbClr val="53585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DEFAUL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19159" t="0"/>
          <a:stretch/>
        </p:blipFill>
        <p:spPr>
          <a:xfrm>
            <a:off x="0" y="686825"/>
            <a:ext cx="5098451" cy="44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/>
        </p:nvSpPr>
        <p:spPr>
          <a:xfrm>
            <a:off x="3991150" y="1625250"/>
            <a:ext cx="4905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500">
                <a:solidFill>
                  <a:srgbClr val="53585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1" i="1" sz="5500">
              <a:solidFill>
                <a:srgbClr val="53585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12347" l="4941" r="68673" t="13627"/>
          <a:stretch/>
        </p:blipFill>
        <p:spPr>
          <a:xfrm>
            <a:off x="7929845" y="265400"/>
            <a:ext cx="966609" cy="94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A536"/>
              </a:buClr>
              <a:buSzPts val="1200"/>
              <a:buFont typeface="Poppins"/>
              <a:buChar char="●"/>
              <a:defRPr sz="1200">
                <a:solidFill>
                  <a:srgbClr val="EAA53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9" name="Google Shape;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33025"/>
            <a:ext cx="9144000" cy="1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12347" l="4941" r="68673" t="13627"/>
          <a:stretch/>
        </p:blipFill>
        <p:spPr>
          <a:xfrm>
            <a:off x="8804771" y="4693621"/>
            <a:ext cx="293676" cy="28757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Version">
  <p:cSld name="No Footer_1_2">
    <p:bg>
      <p:bgPr>
        <a:solidFill>
          <a:srgbClr val="181818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4835" y="4502466"/>
            <a:ext cx="1703044" cy="59313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A536"/>
              </a:buClr>
              <a:buSzPts val="1200"/>
              <a:buFont typeface="Poppins"/>
              <a:buChar char="●"/>
              <a:defRPr sz="1200">
                <a:solidFill>
                  <a:srgbClr val="EAA53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○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■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○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■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○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■"/>
              <a:defRPr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■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■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○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■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/>
        </p:nvSpPr>
        <p:spPr>
          <a:xfrm>
            <a:off x="1456093" y="1458063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4707523" y="23143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1513623" y="23143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4707523" y="32514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2" name="Google Shape;42;p9"/>
          <p:cNvSpPr/>
          <p:nvPr/>
        </p:nvSpPr>
        <p:spPr>
          <a:xfrm>
            <a:off x="1513623" y="32514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3" name="Google Shape;43;p9"/>
          <p:cNvSpPr/>
          <p:nvPr/>
        </p:nvSpPr>
        <p:spPr>
          <a:xfrm>
            <a:off x="4707523" y="41885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4" name="Google Shape;44;p9"/>
          <p:cNvSpPr/>
          <p:nvPr/>
        </p:nvSpPr>
        <p:spPr>
          <a:xfrm>
            <a:off x="1513623" y="4188525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45" name="Google Shape;45;p9"/>
          <p:cNvSpPr txBox="1"/>
          <p:nvPr/>
        </p:nvSpPr>
        <p:spPr>
          <a:xfrm>
            <a:off x="1456093" y="2372525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1456093" y="3302950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05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4656493" y="1458063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" name="Google Shape;48;p9"/>
          <p:cNvSpPr txBox="1"/>
          <p:nvPr/>
        </p:nvSpPr>
        <p:spPr>
          <a:xfrm>
            <a:off x="4656493" y="2372525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4656493" y="3302950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06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33025"/>
            <a:ext cx="9144000" cy="1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b="12347" l="4941" r="68673" t="13627"/>
          <a:stretch/>
        </p:blipFill>
        <p:spPr>
          <a:xfrm>
            <a:off x="8804771" y="4693621"/>
            <a:ext cx="293676" cy="28757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A536"/>
              </a:buClr>
              <a:buSzPts val="1200"/>
              <a:buFont typeface="Poppins"/>
              <a:buChar char="●"/>
              <a:defRPr sz="1200">
                <a:solidFill>
                  <a:srgbClr val="EAA53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●"/>
              <a:defRPr sz="2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○"/>
              <a:defRPr sz="2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Char char="■"/>
              <a:defRPr sz="2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3" type="title"/>
          </p:nvPr>
        </p:nvSpPr>
        <p:spPr>
          <a:xfrm>
            <a:off x="2122025" y="1728216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4" type="title"/>
          </p:nvPr>
        </p:nvSpPr>
        <p:spPr>
          <a:xfrm>
            <a:off x="2122025" y="2642616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5" type="title"/>
          </p:nvPr>
        </p:nvSpPr>
        <p:spPr>
          <a:xfrm>
            <a:off x="5322425" y="1728216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6" type="title"/>
          </p:nvPr>
        </p:nvSpPr>
        <p:spPr>
          <a:xfrm>
            <a:off x="5321808" y="2642616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7" type="title"/>
          </p:nvPr>
        </p:nvSpPr>
        <p:spPr>
          <a:xfrm>
            <a:off x="2122025" y="3575304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8" type="title"/>
          </p:nvPr>
        </p:nvSpPr>
        <p:spPr>
          <a:xfrm>
            <a:off x="5322425" y="3575529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7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54.png"/><Relationship Id="rId6" Type="http://schemas.openxmlformats.org/officeDocument/2006/relationships/image" Target="../media/image40.png"/><Relationship Id="rId7" Type="http://schemas.openxmlformats.org/officeDocument/2006/relationships/image" Target="../media/image52.png"/><Relationship Id="rId8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47.jpg"/><Relationship Id="rId6" Type="http://schemas.openxmlformats.org/officeDocument/2006/relationships/image" Target="../media/image67.png"/><Relationship Id="rId7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44.png"/><Relationship Id="rId7" Type="http://schemas.openxmlformats.org/officeDocument/2006/relationships/image" Target="../media/image65.png"/><Relationship Id="rId8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Relationship Id="rId8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58.png"/><Relationship Id="rId7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7.png"/><Relationship Id="rId8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2.jpg"/><Relationship Id="rId5" Type="http://schemas.openxmlformats.org/officeDocument/2006/relationships/image" Target="../media/image27.png"/><Relationship Id="rId6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Relationship Id="rId5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325" y="-45775"/>
            <a:ext cx="9295349" cy="52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640000" y="1734875"/>
            <a:ext cx="61923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Blockchain Destekli </a:t>
            </a:r>
            <a:endParaRPr b="1" i="1" sz="3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Bir Gelecek</a:t>
            </a:r>
            <a:endParaRPr b="1" i="1" sz="3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584300" y="1048600"/>
            <a:ext cx="50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ile ilgili sorunlar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Blockchain</a:t>
            </a:r>
            <a:endParaRPr/>
          </a:p>
        </p:txBody>
      </p:sp>
      <p:sp>
        <p:nvSpPr>
          <p:cNvPr id="212" name="Google Shape;212;p26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yaygın kullanımını engelleyen sorunlar </a:t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teknolojisiyle ilgili yaygın kullanımını engelleyen bir takım sorunlar hala var: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Teknik eksiklikler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Mevzuat endişeleri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Kullanılabilirlik sorunları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Blockchain</a:t>
            </a:r>
            <a:endParaRPr/>
          </a:p>
        </p:txBody>
      </p:sp>
      <p:sp>
        <p:nvSpPr>
          <p:cNvPr id="219" name="Google Shape;219;p27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Throughput(İşlem Hacmi)</a:t>
            </a:r>
            <a:endParaRPr/>
          </a:p>
        </p:txBody>
      </p:sp>
      <p:cxnSp>
        <p:nvCxnSpPr>
          <p:cNvPr id="220" name="Google Shape;220;p27"/>
          <p:cNvCxnSpPr/>
          <p:nvPr/>
        </p:nvCxnSpPr>
        <p:spPr>
          <a:xfrm flipH="1">
            <a:off x="5154700" y="1395674"/>
            <a:ext cx="12000" cy="2824800"/>
          </a:xfrm>
          <a:prstGeom prst="straightConnector1">
            <a:avLst/>
          </a:prstGeom>
          <a:noFill/>
          <a:ln cap="flat" cmpd="sng" w="28575">
            <a:solidFill>
              <a:srgbClr val="EAA53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7"/>
          <p:cNvCxnSpPr/>
          <p:nvPr/>
        </p:nvCxnSpPr>
        <p:spPr>
          <a:xfrm rot="10800000">
            <a:off x="4051500" y="1929550"/>
            <a:ext cx="4753200" cy="0"/>
          </a:xfrm>
          <a:prstGeom prst="straightConnector1">
            <a:avLst/>
          </a:prstGeom>
          <a:noFill/>
          <a:ln cap="flat" cmpd="sng" w="28575">
            <a:solidFill>
              <a:srgbClr val="EAA53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7"/>
          <p:cNvSpPr txBox="1"/>
          <p:nvPr/>
        </p:nvSpPr>
        <p:spPr>
          <a:xfrm>
            <a:off x="3684550" y="2171350"/>
            <a:ext cx="1300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BITCOIN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3684550" y="2892550"/>
            <a:ext cx="1300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PAYPAL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3684550" y="3537550"/>
            <a:ext cx="1300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VISA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5" name="Google Shape;225;p27"/>
          <p:cNvCxnSpPr/>
          <p:nvPr/>
        </p:nvCxnSpPr>
        <p:spPr>
          <a:xfrm flipH="1">
            <a:off x="6806406" y="1395674"/>
            <a:ext cx="12000" cy="2824800"/>
          </a:xfrm>
          <a:prstGeom prst="straightConnector1">
            <a:avLst/>
          </a:prstGeom>
          <a:noFill/>
          <a:ln cap="flat" cmpd="sng" w="9525">
            <a:solidFill>
              <a:srgbClr val="EAA53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7"/>
          <p:cNvCxnSpPr/>
          <p:nvPr/>
        </p:nvCxnSpPr>
        <p:spPr>
          <a:xfrm flipH="1">
            <a:off x="8480675" y="1395674"/>
            <a:ext cx="12000" cy="2824800"/>
          </a:xfrm>
          <a:prstGeom prst="straightConnector1">
            <a:avLst/>
          </a:prstGeom>
          <a:noFill/>
          <a:ln cap="flat" cmpd="sng" w="9525">
            <a:solidFill>
              <a:srgbClr val="EAA53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7"/>
          <p:cNvSpPr txBox="1"/>
          <p:nvPr/>
        </p:nvSpPr>
        <p:spPr>
          <a:xfrm>
            <a:off x="5295950" y="1512925"/>
            <a:ext cx="13812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AVERAGE TPS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6958938" y="1512925"/>
            <a:ext cx="13812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MAX TPS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5336150" y="2142288"/>
            <a:ext cx="1300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3.3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6999125" y="2142288"/>
            <a:ext cx="1300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27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5336150" y="2854438"/>
            <a:ext cx="1300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193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6999125" y="2853957"/>
            <a:ext cx="1300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450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5341800" y="3513202"/>
            <a:ext cx="1300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1736.11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7004775" y="3512722"/>
            <a:ext cx="1300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65000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311700" y="1270025"/>
            <a:ext cx="311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Genellikle, bahsedilmesi gereken ilk tehlike, saniyedeki işlem oranıdır (TPS):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Blockchain</a:t>
            </a:r>
            <a:endParaRPr/>
          </a:p>
        </p:txBody>
      </p:sp>
      <p:sp>
        <p:nvSpPr>
          <p:cNvPr id="241" name="Google Shape;241;p28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Ölçeklenebilirlik Üçlemesi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1226100" y="3875200"/>
            <a:ext cx="114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5807100" y="3875200"/>
            <a:ext cx="2083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Decentralization</a:t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3855450" y="1334375"/>
            <a:ext cx="1433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245" name="Google Shape;245;p28"/>
          <p:cNvSpPr/>
          <p:nvPr/>
        </p:nvSpPr>
        <p:spPr>
          <a:xfrm rot="-2122487">
            <a:off x="759679" y="1794967"/>
            <a:ext cx="4882002" cy="2060800"/>
          </a:xfrm>
          <a:prstGeom prst="ellipse">
            <a:avLst/>
          </a:prstGeom>
          <a:solidFill>
            <a:srgbClr val="FFB5AA">
              <a:alpha val="15639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 flipH="1" rot="2222714">
            <a:off x="3412621" y="1777605"/>
            <a:ext cx="4882103" cy="2248151"/>
          </a:xfrm>
          <a:prstGeom prst="ellipse">
            <a:avLst/>
          </a:prstGeom>
          <a:solidFill>
            <a:srgbClr val="FFAB40">
              <a:alpha val="162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/>
          <p:nvPr/>
        </p:nvSpPr>
        <p:spPr>
          <a:xfrm rot="307">
            <a:off x="1180950" y="3488600"/>
            <a:ext cx="6709500" cy="1342500"/>
          </a:xfrm>
          <a:prstGeom prst="ellipse">
            <a:avLst/>
          </a:prstGeom>
          <a:solidFill>
            <a:srgbClr val="FECB33">
              <a:alpha val="1508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Blockchain</a:t>
            </a:r>
            <a:endParaRPr/>
          </a:p>
        </p:txBody>
      </p:sp>
      <p:sp>
        <p:nvSpPr>
          <p:cNvPr id="253" name="Google Shape;253;p29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Oracle Problem (Oracle Sorunu)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Protokolünüz zincir dışı veriler kullanıyorsa, bunun doğru olduğunu nasıl doğrularsınız?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yapamazsın. Verileri geçerliliğinin bir kanıtı ile birlikte sağlayan oracles adı verilen hizmetlere güvenmeniz gerekir.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Ancak, protokolünüzü hatalı bir oracle riskine maruz bırakırsınız...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Blockchain</a:t>
            </a:r>
            <a:endParaRPr/>
          </a:p>
        </p:txBody>
      </p:sp>
      <p:sp>
        <p:nvSpPr>
          <p:cNvPr id="260" name="Google Shape;260;p30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Oracle Problem Örn: Tedarik Zinciri Takibi</a:t>
            </a:r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311700" y="1270025"/>
            <a:ext cx="8493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Hedef: Tedarik zincirindeki her bağlantı için bir etik davranış kanıtı kaydederek kahvenin etik olarak tedarik edildiğinden emin olunmalı</a:t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8079600" y="2834304"/>
            <a:ext cx="572700" cy="572700"/>
          </a:xfrm>
          <a:custGeom>
            <a:rect b="b" l="l" r="r" t="t"/>
            <a:pathLst>
              <a:path extrusionOk="0" h="120000" w="120000">
                <a:moveTo>
                  <a:pt x="32727" y="38183"/>
                </a:moveTo>
                <a:cubicBezTo>
                  <a:pt x="34233" y="38183"/>
                  <a:pt x="35455" y="36961"/>
                  <a:pt x="35455" y="35455"/>
                </a:cubicBezTo>
                <a:lnTo>
                  <a:pt x="35455" y="8183"/>
                </a:lnTo>
                <a:cubicBezTo>
                  <a:pt x="35455" y="6672"/>
                  <a:pt x="34233" y="5455"/>
                  <a:pt x="32727" y="5455"/>
                </a:cubicBezTo>
                <a:cubicBezTo>
                  <a:pt x="31222" y="5455"/>
                  <a:pt x="30000" y="6672"/>
                  <a:pt x="30000" y="8183"/>
                </a:cubicBezTo>
                <a:lnTo>
                  <a:pt x="30000" y="35455"/>
                </a:lnTo>
                <a:cubicBezTo>
                  <a:pt x="30000" y="36961"/>
                  <a:pt x="31222" y="38183"/>
                  <a:pt x="32727" y="38183"/>
                </a:cubicBezTo>
                <a:moveTo>
                  <a:pt x="16361" y="32727"/>
                </a:moveTo>
                <a:cubicBezTo>
                  <a:pt x="17866" y="32727"/>
                  <a:pt x="19088" y="31505"/>
                  <a:pt x="19088" y="30000"/>
                </a:cubicBezTo>
                <a:lnTo>
                  <a:pt x="19088" y="13638"/>
                </a:lnTo>
                <a:cubicBezTo>
                  <a:pt x="19088" y="12127"/>
                  <a:pt x="17866" y="10911"/>
                  <a:pt x="16361" y="10911"/>
                </a:cubicBezTo>
                <a:cubicBezTo>
                  <a:pt x="14861" y="10911"/>
                  <a:pt x="13638" y="12127"/>
                  <a:pt x="13638" y="13638"/>
                </a:cubicBezTo>
                <a:lnTo>
                  <a:pt x="13638" y="30000"/>
                </a:lnTo>
                <a:cubicBezTo>
                  <a:pt x="13638" y="31505"/>
                  <a:pt x="14861" y="32727"/>
                  <a:pt x="16361" y="32727"/>
                </a:cubicBezTo>
                <a:moveTo>
                  <a:pt x="103638" y="84544"/>
                </a:moveTo>
                <a:lnTo>
                  <a:pt x="98044" y="84544"/>
                </a:lnTo>
                <a:cubicBezTo>
                  <a:pt x="98111" y="83644"/>
                  <a:pt x="98183" y="82738"/>
                  <a:pt x="98183" y="81816"/>
                </a:cubicBezTo>
                <a:lnTo>
                  <a:pt x="98183" y="62727"/>
                </a:lnTo>
                <a:lnTo>
                  <a:pt x="103638" y="62727"/>
                </a:lnTo>
                <a:cubicBezTo>
                  <a:pt x="109661" y="62727"/>
                  <a:pt x="114544" y="67611"/>
                  <a:pt x="114544" y="73638"/>
                </a:cubicBezTo>
                <a:cubicBezTo>
                  <a:pt x="114544" y="79661"/>
                  <a:pt x="109661" y="84544"/>
                  <a:pt x="103638" y="84544"/>
                </a:cubicBezTo>
                <a:moveTo>
                  <a:pt x="92727" y="81816"/>
                </a:moveTo>
                <a:cubicBezTo>
                  <a:pt x="92727" y="87788"/>
                  <a:pt x="91105" y="93361"/>
                  <a:pt x="88311" y="98183"/>
                </a:cubicBezTo>
                <a:lnTo>
                  <a:pt x="9872" y="98183"/>
                </a:lnTo>
                <a:cubicBezTo>
                  <a:pt x="7077" y="93361"/>
                  <a:pt x="5455" y="87788"/>
                  <a:pt x="5455" y="81816"/>
                </a:cubicBezTo>
                <a:lnTo>
                  <a:pt x="5455" y="49088"/>
                </a:lnTo>
                <a:lnTo>
                  <a:pt x="92727" y="49088"/>
                </a:lnTo>
                <a:cubicBezTo>
                  <a:pt x="92727" y="49088"/>
                  <a:pt x="92727" y="81816"/>
                  <a:pt x="92727" y="81816"/>
                </a:cubicBezTo>
                <a:close/>
                <a:moveTo>
                  <a:pt x="60000" y="114544"/>
                </a:moveTo>
                <a:lnTo>
                  <a:pt x="38183" y="114544"/>
                </a:lnTo>
                <a:cubicBezTo>
                  <a:pt x="28505" y="114544"/>
                  <a:pt x="19827" y="110316"/>
                  <a:pt x="13838" y="103638"/>
                </a:cubicBezTo>
                <a:lnTo>
                  <a:pt x="84344" y="103638"/>
                </a:lnTo>
                <a:cubicBezTo>
                  <a:pt x="78350" y="110316"/>
                  <a:pt x="69677" y="114544"/>
                  <a:pt x="60000" y="114544"/>
                </a:cubicBezTo>
                <a:moveTo>
                  <a:pt x="103638" y="57272"/>
                </a:moveTo>
                <a:lnTo>
                  <a:pt x="98183" y="57272"/>
                </a:lnTo>
                <a:lnTo>
                  <a:pt x="98183" y="49088"/>
                </a:lnTo>
                <a:cubicBezTo>
                  <a:pt x="98183" y="46083"/>
                  <a:pt x="95738" y="43638"/>
                  <a:pt x="92727" y="43638"/>
                </a:cubicBez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81816"/>
                </a:lnTo>
                <a:cubicBezTo>
                  <a:pt x="0" y="95733"/>
                  <a:pt x="7466" y="107872"/>
                  <a:pt x="18588" y="114544"/>
                </a:cubicBezTo>
                <a:lnTo>
                  <a:pt x="2727" y="114544"/>
                </a:lnTo>
                <a:cubicBezTo>
                  <a:pt x="1222" y="114544"/>
                  <a:pt x="0" y="11576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77"/>
                  <a:pt x="98183" y="117272"/>
                </a:cubicBezTo>
                <a:cubicBezTo>
                  <a:pt x="98183" y="115766"/>
                  <a:pt x="96961" y="114544"/>
                  <a:pt x="95455" y="114544"/>
                </a:cubicBezTo>
                <a:lnTo>
                  <a:pt x="79611" y="114544"/>
                </a:lnTo>
                <a:cubicBezTo>
                  <a:pt x="88472" y="109216"/>
                  <a:pt x="95005" y="100411"/>
                  <a:pt x="97283" y="90000"/>
                </a:cubicBezTo>
                <a:lnTo>
                  <a:pt x="103638" y="90000"/>
                </a:lnTo>
                <a:cubicBezTo>
                  <a:pt x="112672" y="90000"/>
                  <a:pt x="120000" y="82677"/>
                  <a:pt x="120000" y="73638"/>
                </a:cubicBezTo>
                <a:cubicBezTo>
                  <a:pt x="120000" y="64600"/>
                  <a:pt x="112672" y="57272"/>
                  <a:pt x="103638" y="57272"/>
                </a:cubicBezTo>
                <a:moveTo>
                  <a:pt x="65455" y="32727"/>
                </a:moveTo>
                <a:cubicBezTo>
                  <a:pt x="66961" y="32727"/>
                  <a:pt x="68183" y="31505"/>
                  <a:pt x="68183" y="30000"/>
                </a:cubicBezTo>
                <a:lnTo>
                  <a:pt x="68183" y="13638"/>
                </a:lnTo>
                <a:cubicBezTo>
                  <a:pt x="68183" y="12127"/>
                  <a:pt x="66961" y="10911"/>
                  <a:pt x="65455" y="10911"/>
                </a:cubicBezTo>
                <a:cubicBezTo>
                  <a:pt x="63950" y="10911"/>
                  <a:pt x="62727" y="12127"/>
                  <a:pt x="62727" y="13638"/>
                </a:cubicBezTo>
                <a:lnTo>
                  <a:pt x="62727" y="30000"/>
                </a:lnTo>
                <a:cubicBezTo>
                  <a:pt x="62727" y="31505"/>
                  <a:pt x="63950" y="32727"/>
                  <a:pt x="65455" y="32727"/>
                </a:cubicBezTo>
                <a:moveTo>
                  <a:pt x="81816" y="38183"/>
                </a:moveTo>
                <a:cubicBezTo>
                  <a:pt x="83322" y="38183"/>
                  <a:pt x="84544" y="36961"/>
                  <a:pt x="84544" y="35455"/>
                </a:cubicBezTo>
                <a:lnTo>
                  <a:pt x="84544" y="8183"/>
                </a:lnTo>
                <a:cubicBezTo>
                  <a:pt x="84544" y="6672"/>
                  <a:pt x="83322" y="5455"/>
                  <a:pt x="81816" y="5455"/>
                </a:cubicBezTo>
                <a:cubicBezTo>
                  <a:pt x="80311" y="5455"/>
                  <a:pt x="79088" y="6672"/>
                  <a:pt x="79088" y="8183"/>
                </a:cubicBezTo>
                <a:lnTo>
                  <a:pt x="79088" y="35455"/>
                </a:lnTo>
                <a:cubicBezTo>
                  <a:pt x="79088" y="36961"/>
                  <a:pt x="80311" y="38183"/>
                  <a:pt x="81816" y="38183"/>
                </a:cubicBezTo>
                <a:moveTo>
                  <a:pt x="49088" y="32727"/>
                </a:moveTo>
                <a:cubicBezTo>
                  <a:pt x="50594" y="32727"/>
                  <a:pt x="51816" y="31505"/>
                  <a:pt x="51816" y="30000"/>
                </a:cubicBezTo>
                <a:lnTo>
                  <a:pt x="51816" y="2727"/>
                </a:lnTo>
                <a:cubicBezTo>
                  <a:pt x="51816" y="1222"/>
                  <a:pt x="50594" y="0"/>
                  <a:pt x="49088" y="0"/>
                </a:cubicBezTo>
                <a:cubicBezTo>
                  <a:pt x="47588" y="0"/>
                  <a:pt x="46361" y="1222"/>
                  <a:pt x="46361" y="2727"/>
                </a:cubicBezTo>
                <a:lnTo>
                  <a:pt x="46361" y="30000"/>
                </a:lnTo>
                <a:cubicBezTo>
                  <a:pt x="46361" y="31505"/>
                  <a:pt x="47588" y="32727"/>
                  <a:pt x="49088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0"/>
          <p:cNvSpPr/>
          <p:nvPr/>
        </p:nvSpPr>
        <p:spPr>
          <a:xfrm>
            <a:off x="464100" y="2834305"/>
            <a:ext cx="416700" cy="572700"/>
          </a:xfrm>
          <a:custGeom>
            <a:rect b="b" l="l" r="r" t="t"/>
            <a:pathLst>
              <a:path extrusionOk="0" h="120000" w="120000">
                <a:moveTo>
                  <a:pt x="10372" y="92727"/>
                </a:moveTo>
                <a:lnTo>
                  <a:pt x="29461" y="69583"/>
                </a:lnTo>
                <a:lnTo>
                  <a:pt x="29411" y="69561"/>
                </a:lnTo>
                <a:cubicBezTo>
                  <a:pt x="29750" y="69150"/>
                  <a:pt x="30000" y="68694"/>
                  <a:pt x="30000" y="68183"/>
                </a:cubicBezTo>
                <a:cubicBezTo>
                  <a:pt x="30000" y="66672"/>
                  <a:pt x="28322" y="65455"/>
                  <a:pt x="26250" y="65455"/>
                </a:cubicBezTo>
                <a:lnTo>
                  <a:pt x="18750" y="65455"/>
                </a:lnTo>
                <a:lnTo>
                  <a:pt x="36750" y="48000"/>
                </a:lnTo>
                <a:lnTo>
                  <a:pt x="36700" y="47972"/>
                </a:lnTo>
                <a:cubicBezTo>
                  <a:pt x="37172" y="47516"/>
                  <a:pt x="37500" y="46977"/>
                  <a:pt x="37500" y="46361"/>
                </a:cubicBezTo>
                <a:cubicBezTo>
                  <a:pt x="37500" y="44861"/>
                  <a:pt x="35822" y="43638"/>
                  <a:pt x="33750" y="43638"/>
                </a:cubicBezTo>
                <a:lnTo>
                  <a:pt x="26972" y="43638"/>
                </a:lnTo>
                <a:lnTo>
                  <a:pt x="47488" y="26583"/>
                </a:lnTo>
                <a:lnTo>
                  <a:pt x="47466" y="26566"/>
                </a:lnTo>
                <a:cubicBezTo>
                  <a:pt x="48238" y="26061"/>
                  <a:pt x="48750" y="25355"/>
                  <a:pt x="48750" y="24544"/>
                </a:cubicBezTo>
                <a:cubicBezTo>
                  <a:pt x="48750" y="23038"/>
                  <a:pt x="47072" y="21816"/>
                  <a:pt x="45000" y="21816"/>
                </a:cubicBezTo>
                <a:lnTo>
                  <a:pt x="39050" y="21816"/>
                </a:lnTo>
                <a:lnTo>
                  <a:pt x="60000" y="6583"/>
                </a:lnTo>
                <a:lnTo>
                  <a:pt x="80950" y="21816"/>
                </a:lnTo>
                <a:lnTo>
                  <a:pt x="75000" y="21816"/>
                </a:lnTo>
                <a:cubicBezTo>
                  <a:pt x="72933" y="21816"/>
                  <a:pt x="71250" y="23038"/>
                  <a:pt x="71250" y="24544"/>
                </a:cubicBezTo>
                <a:cubicBezTo>
                  <a:pt x="71250" y="25355"/>
                  <a:pt x="71761" y="26061"/>
                  <a:pt x="72533" y="26566"/>
                </a:cubicBezTo>
                <a:lnTo>
                  <a:pt x="72511" y="26583"/>
                </a:lnTo>
                <a:lnTo>
                  <a:pt x="93022" y="43638"/>
                </a:lnTo>
                <a:lnTo>
                  <a:pt x="86250" y="43638"/>
                </a:lnTo>
                <a:cubicBezTo>
                  <a:pt x="84183" y="43638"/>
                  <a:pt x="82500" y="44861"/>
                  <a:pt x="82500" y="46361"/>
                </a:cubicBezTo>
                <a:cubicBezTo>
                  <a:pt x="82500" y="46977"/>
                  <a:pt x="82827" y="47516"/>
                  <a:pt x="83300" y="47972"/>
                </a:cubicBezTo>
                <a:lnTo>
                  <a:pt x="83250" y="48000"/>
                </a:lnTo>
                <a:lnTo>
                  <a:pt x="101250" y="65455"/>
                </a:lnTo>
                <a:lnTo>
                  <a:pt x="93750" y="65455"/>
                </a:lnTo>
                <a:cubicBezTo>
                  <a:pt x="91683" y="65455"/>
                  <a:pt x="90000" y="66672"/>
                  <a:pt x="90000" y="68183"/>
                </a:cubicBezTo>
                <a:cubicBezTo>
                  <a:pt x="90000" y="68694"/>
                  <a:pt x="90244" y="69150"/>
                  <a:pt x="90588" y="69561"/>
                </a:cubicBezTo>
                <a:lnTo>
                  <a:pt x="90533" y="69583"/>
                </a:lnTo>
                <a:lnTo>
                  <a:pt x="109627" y="92727"/>
                </a:lnTo>
                <a:cubicBezTo>
                  <a:pt x="109627" y="92727"/>
                  <a:pt x="10372" y="92727"/>
                  <a:pt x="10372" y="92727"/>
                </a:cubicBezTo>
                <a:close/>
                <a:moveTo>
                  <a:pt x="67500" y="114544"/>
                </a:moveTo>
                <a:lnTo>
                  <a:pt x="52500" y="114544"/>
                </a:lnTo>
                <a:lnTo>
                  <a:pt x="52500" y="98183"/>
                </a:lnTo>
                <a:lnTo>
                  <a:pt x="67500" y="98183"/>
                </a:lnTo>
                <a:cubicBezTo>
                  <a:pt x="67500" y="98183"/>
                  <a:pt x="67500" y="114544"/>
                  <a:pt x="67500" y="114544"/>
                </a:cubicBezTo>
                <a:close/>
                <a:moveTo>
                  <a:pt x="119411" y="94072"/>
                </a:moveTo>
                <a:lnTo>
                  <a:pt x="119461" y="94050"/>
                </a:lnTo>
                <a:lnTo>
                  <a:pt x="100372" y="70911"/>
                </a:lnTo>
                <a:lnTo>
                  <a:pt x="108750" y="70911"/>
                </a:lnTo>
                <a:cubicBezTo>
                  <a:pt x="110822" y="70911"/>
                  <a:pt x="112500" y="69688"/>
                  <a:pt x="112500" y="68183"/>
                </a:cubicBezTo>
                <a:cubicBezTo>
                  <a:pt x="112500" y="67566"/>
                  <a:pt x="112172" y="67033"/>
                  <a:pt x="111700" y="66572"/>
                </a:cubicBezTo>
                <a:lnTo>
                  <a:pt x="111750" y="66544"/>
                </a:lnTo>
                <a:lnTo>
                  <a:pt x="93750" y="49088"/>
                </a:lnTo>
                <a:lnTo>
                  <a:pt x="101250" y="49088"/>
                </a:lnTo>
                <a:cubicBezTo>
                  <a:pt x="103322" y="49088"/>
                  <a:pt x="105000" y="47872"/>
                  <a:pt x="105000" y="46361"/>
                </a:cubicBezTo>
                <a:cubicBezTo>
                  <a:pt x="105000" y="45555"/>
                  <a:pt x="104488" y="44844"/>
                  <a:pt x="103716" y="44344"/>
                </a:cubicBezTo>
                <a:lnTo>
                  <a:pt x="103738" y="44322"/>
                </a:lnTo>
                <a:lnTo>
                  <a:pt x="83222" y="27272"/>
                </a:lnTo>
                <a:lnTo>
                  <a:pt x="90000" y="27272"/>
                </a:lnTo>
                <a:cubicBezTo>
                  <a:pt x="92072" y="27272"/>
                  <a:pt x="93750" y="26055"/>
                  <a:pt x="93750" y="24544"/>
                </a:cubicBezTo>
                <a:cubicBezTo>
                  <a:pt x="93750" y="23794"/>
                  <a:pt x="93333" y="23111"/>
                  <a:pt x="92650" y="22616"/>
                </a:cubicBezTo>
                <a:lnTo>
                  <a:pt x="62650" y="800"/>
                </a:lnTo>
                <a:cubicBezTo>
                  <a:pt x="61972" y="305"/>
                  <a:pt x="61033" y="0"/>
                  <a:pt x="60000" y="0"/>
                </a:cubicBezTo>
                <a:cubicBezTo>
                  <a:pt x="58966" y="0"/>
                  <a:pt x="58027" y="305"/>
                  <a:pt x="57350" y="800"/>
                </a:cubicBezTo>
                <a:lnTo>
                  <a:pt x="27350" y="22616"/>
                </a:lnTo>
                <a:cubicBezTo>
                  <a:pt x="26672" y="23111"/>
                  <a:pt x="26250" y="23794"/>
                  <a:pt x="26250" y="24544"/>
                </a:cubicBezTo>
                <a:cubicBezTo>
                  <a:pt x="26250" y="26055"/>
                  <a:pt x="27933" y="27272"/>
                  <a:pt x="30000" y="27272"/>
                </a:cubicBezTo>
                <a:lnTo>
                  <a:pt x="36772" y="27272"/>
                </a:lnTo>
                <a:lnTo>
                  <a:pt x="16261" y="44322"/>
                </a:lnTo>
                <a:lnTo>
                  <a:pt x="16283" y="44344"/>
                </a:lnTo>
                <a:cubicBezTo>
                  <a:pt x="15511" y="44844"/>
                  <a:pt x="15000" y="45555"/>
                  <a:pt x="15000" y="46361"/>
                </a:cubicBezTo>
                <a:cubicBezTo>
                  <a:pt x="15000" y="47872"/>
                  <a:pt x="16683" y="49088"/>
                  <a:pt x="18750" y="49088"/>
                </a:cubicBezTo>
                <a:lnTo>
                  <a:pt x="26250" y="49088"/>
                </a:lnTo>
                <a:lnTo>
                  <a:pt x="8250" y="66544"/>
                </a:lnTo>
                <a:lnTo>
                  <a:pt x="8300" y="66572"/>
                </a:lnTo>
                <a:cubicBezTo>
                  <a:pt x="7827" y="67033"/>
                  <a:pt x="7500" y="67566"/>
                  <a:pt x="7500" y="68183"/>
                </a:cubicBezTo>
                <a:cubicBezTo>
                  <a:pt x="7500" y="69688"/>
                  <a:pt x="9183" y="70911"/>
                  <a:pt x="11250" y="70911"/>
                </a:cubicBezTo>
                <a:lnTo>
                  <a:pt x="19627" y="70911"/>
                </a:lnTo>
                <a:lnTo>
                  <a:pt x="533" y="94050"/>
                </a:lnTo>
                <a:lnTo>
                  <a:pt x="588" y="94072"/>
                </a:lnTo>
                <a:cubicBezTo>
                  <a:pt x="244" y="94483"/>
                  <a:pt x="0" y="94938"/>
                  <a:pt x="0" y="95455"/>
                </a:cubicBezTo>
                <a:cubicBezTo>
                  <a:pt x="0" y="96961"/>
                  <a:pt x="1683" y="98183"/>
                  <a:pt x="3750" y="98183"/>
                </a:cubicBezTo>
                <a:lnTo>
                  <a:pt x="45000" y="98183"/>
                </a:lnTo>
                <a:lnTo>
                  <a:pt x="45000" y="117272"/>
                </a:lnTo>
                <a:cubicBezTo>
                  <a:pt x="45000" y="118777"/>
                  <a:pt x="46683" y="120000"/>
                  <a:pt x="48750" y="120000"/>
                </a:cubicBezTo>
                <a:lnTo>
                  <a:pt x="71250" y="120000"/>
                </a:lnTo>
                <a:cubicBezTo>
                  <a:pt x="73322" y="120000"/>
                  <a:pt x="75000" y="118777"/>
                  <a:pt x="75000" y="117272"/>
                </a:cubicBezTo>
                <a:lnTo>
                  <a:pt x="75000" y="98183"/>
                </a:lnTo>
                <a:lnTo>
                  <a:pt x="116250" y="98183"/>
                </a:lnTo>
                <a:cubicBezTo>
                  <a:pt x="118322" y="98183"/>
                  <a:pt x="120000" y="96961"/>
                  <a:pt x="120000" y="95455"/>
                </a:cubicBezTo>
                <a:cubicBezTo>
                  <a:pt x="120000" y="94938"/>
                  <a:pt x="119750" y="94483"/>
                  <a:pt x="119411" y="940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0"/>
          <p:cNvSpPr/>
          <p:nvPr/>
        </p:nvSpPr>
        <p:spPr>
          <a:xfrm>
            <a:off x="2856600" y="2834299"/>
            <a:ext cx="572700" cy="572700"/>
          </a:xfrm>
          <a:custGeom>
            <a:rect b="b" l="l" r="r" t="t"/>
            <a:pathLst>
              <a:path extrusionOk="0" h="120000" w="120000">
                <a:moveTo>
                  <a:pt x="54544" y="60000"/>
                </a:moveTo>
                <a:lnTo>
                  <a:pt x="65455" y="60000"/>
                </a:lnTo>
                <a:lnTo>
                  <a:pt x="65455" y="70911"/>
                </a:lnTo>
                <a:lnTo>
                  <a:pt x="54544" y="70911"/>
                </a:lnTo>
                <a:cubicBezTo>
                  <a:pt x="54544" y="70911"/>
                  <a:pt x="54544" y="60000"/>
                  <a:pt x="54544" y="60000"/>
                </a:cubicBezTo>
                <a:close/>
                <a:moveTo>
                  <a:pt x="51816" y="76361"/>
                </a:moveTo>
                <a:lnTo>
                  <a:pt x="68183" y="76361"/>
                </a:lnTo>
                <a:cubicBezTo>
                  <a:pt x="69688" y="76361"/>
                  <a:pt x="70911" y="75144"/>
                  <a:pt x="70911" y="73638"/>
                </a:cubicBezTo>
                <a:lnTo>
                  <a:pt x="70911" y="57272"/>
                </a:lnTo>
                <a:cubicBezTo>
                  <a:pt x="70911" y="55766"/>
                  <a:pt x="69688" y="54544"/>
                  <a:pt x="68183" y="54544"/>
                </a:cubicBezTo>
                <a:lnTo>
                  <a:pt x="51816" y="54544"/>
                </a:lnTo>
                <a:cubicBezTo>
                  <a:pt x="50311" y="54544"/>
                  <a:pt x="49088" y="55766"/>
                  <a:pt x="49088" y="57272"/>
                </a:cubicBezTo>
                <a:lnTo>
                  <a:pt x="49088" y="73638"/>
                </a:lnTo>
                <a:cubicBezTo>
                  <a:pt x="49088" y="75144"/>
                  <a:pt x="50311" y="76361"/>
                  <a:pt x="51816" y="76361"/>
                </a:cubicBezTo>
                <a:moveTo>
                  <a:pt x="81816" y="87272"/>
                </a:moveTo>
                <a:lnTo>
                  <a:pt x="92727" y="87272"/>
                </a:lnTo>
                <a:lnTo>
                  <a:pt x="92727" y="98183"/>
                </a:lnTo>
                <a:lnTo>
                  <a:pt x="81816" y="98183"/>
                </a:lnTo>
                <a:cubicBezTo>
                  <a:pt x="81816" y="98183"/>
                  <a:pt x="81816" y="87272"/>
                  <a:pt x="81816" y="87272"/>
                </a:cubicBezTo>
                <a:close/>
                <a:moveTo>
                  <a:pt x="79088" y="103638"/>
                </a:moveTo>
                <a:lnTo>
                  <a:pt x="95455" y="103638"/>
                </a:lnTo>
                <a:cubicBezTo>
                  <a:pt x="96961" y="103638"/>
                  <a:pt x="98183" y="102416"/>
                  <a:pt x="98183" y="100911"/>
                </a:cubicBezTo>
                <a:lnTo>
                  <a:pt x="98183" y="84544"/>
                </a:lnTo>
                <a:cubicBezTo>
                  <a:pt x="98183" y="83038"/>
                  <a:pt x="96961" y="81816"/>
                  <a:pt x="95455" y="81816"/>
                </a:cubicBezTo>
                <a:lnTo>
                  <a:pt x="79088" y="81816"/>
                </a:lnTo>
                <a:cubicBezTo>
                  <a:pt x="77583" y="81816"/>
                  <a:pt x="76361" y="83038"/>
                  <a:pt x="76361" y="84544"/>
                </a:cubicBezTo>
                <a:lnTo>
                  <a:pt x="76361" y="100911"/>
                </a:lnTo>
                <a:cubicBezTo>
                  <a:pt x="76361" y="102416"/>
                  <a:pt x="77583" y="103638"/>
                  <a:pt x="79088" y="103638"/>
                </a:cubicBezTo>
                <a:moveTo>
                  <a:pt x="54544" y="32727"/>
                </a:moveTo>
                <a:lnTo>
                  <a:pt x="65455" y="32727"/>
                </a:lnTo>
                <a:lnTo>
                  <a:pt x="65455" y="43638"/>
                </a:lnTo>
                <a:lnTo>
                  <a:pt x="54544" y="43638"/>
                </a:lnTo>
                <a:cubicBezTo>
                  <a:pt x="54544" y="43638"/>
                  <a:pt x="54544" y="32727"/>
                  <a:pt x="54544" y="32727"/>
                </a:cubicBezTo>
                <a:close/>
                <a:moveTo>
                  <a:pt x="51816" y="49088"/>
                </a:moveTo>
                <a:lnTo>
                  <a:pt x="68183" y="49088"/>
                </a:lnTo>
                <a:cubicBezTo>
                  <a:pt x="69688" y="49088"/>
                  <a:pt x="70911" y="47872"/>
                  <a:pt x="70911" y="46361"/>
                </a:cubicBezTo>
                <a:lnTo>
                  <a:pt x="70911" y="30000"/>
                </a:lnTo>
                <a:cubicBezTo>
                  <a:pt x="70911" y="28494"/>
                  <a:pt x="69688" y="27272"/>
                  <a:pt x="68183" y="27272"/>
                </a:cubicBezTo>
                <a:lnTo>
                  <a:pt x="51816" y="27272"/>
                </a:lnTo>
                <a:cubicBezTo>
                  <a:pt x="50311" y="27272"/>
                  <a:pt x="49088" y="28494"/>
                  <a:pt x="49088" y="30000"/>
                </a:cubicBezTo>
                <a:lnTo>
                  <a:pt x="49088" y="46361"/>
                </a:lnTo>
                <a:cubicBezTo>
                  <a:pt x="49088" y="47872"/>
                  <a:pt x="50311" y="49088"/>
                  <a:pt x="51816" y="49088"/>
                </a:cubicBezTo>
                <a:moveTo>
                  <a:pt x="27272" y="87272"/>
                </a:moveTo>
                <a:lnTo>
                  <a:pt x="38183" y="87272"/>
                </a:lnTo>
                <a:lnTo>
                  <a:pt x="38183" y="98183"/>
                </a:lnTo>
                <a:lnTo>
                  <a:pt x="27272" y="98183"/>
                </a:lnTo>
                <a:cubicBezTo>
                  <a:pt x="27272" y="98183"/>
                  <a:pt x="27272" y="87272"/>
                  <a:pt x="27272" y="87272"/>
                </a:cubicBezTo>
                <a:close/>
                <a:moveTo>
                  <a:pt x="24544" y="103638"/>
                </a:moveTo>
                <a:lnTo>
                  <a:pt x="40911" y="103638"/>
                </a:lnTo>
                <a:cubicBezTo>
                  <a:pt x="42416" y="103638"/>
                  <a:pt x="43638" y="102416"/>
                  <a:pt x="43638" y="100911"/>
                </a:cubicBezTo>
                <a:lnTo>
                  <a:pt x="43638" y="84544"/>
                </a:lnTo>
                <a:cubicBezTo>
                  <a:pt x="43638" y="83038"/>
                  <a:pt x="42416" y="81816"/>
                  <a:pt x="40911" y="81816"/>
                </a:cubicBezTo>
                <a:lnTo>
                  <a:pt x="24544" y="81816"/>
                </a:lnTo>
                <a:cubicBezTo>
                  <a:pt x="23038" y="81816"/>
                  <a:pt x="21816" y="83038"/>
                  <a:pt x="21816" y="84544"/>
                </a:cubicBezTo>
                <a:lnTo>
                  <a:pt x="21816" y="100911"/>
                </a:lnTo>
                <a:cubicBezTo>
                  <a:pt x="21816" y="102416"/>
                  <a:pt x="23038" y="103638"/>
                  <a:pt x="24544" y="103638"/>
                </a:cubicBezTo>
                <a:moveTo>
                  <a:pt x="81816" y="60000"/>
                </a:moveTo>
                <a:lnTo>
                  <a:pt x="92727" y="60000"/>
                </a:lnTo>
                <a:lnTo>
                  <a:pt x="92727" y="70911"/>
                </a:lnTo>
                <a:lnTo>
                  <a:pt x="81816" y="70911"/>
                </a:lnTo>
                <a:cubicBezTo>
                  <a:pt x="81816" y="70911"/>
                  <a:pt x="81816" y="60000"/>
                  <a:pt x="81816" y="60000"/>
                </a:cubicBezTo>
                <a:close/>
                <a:moveTo>
                  <a:pt x="79088" y="76361"/>
                </a:moveTo>
                <a:lnTo>
                  <a:pt x="95455" y="76361"/>
                </a:lnTo>
                <a:cubicBezTo>
                  <a:pt x="96961" y="76361"/>
                  <a:pt x="98183" y="75144"/>
                  <a:pt x="98183" y="73638"/>
                </a:cubicBezTo>
                <a:lnTo>
                  <a:pt x="98183" y="57272"/>
                </a:lnTo>
                <a:cubicBezTo>
                  <a:pt x="98183" y="55766"/>
                  <a:pt x="96961" y="54544"/>
                  <a:pt x="95455" y="54544"/>
                </a:cubicBezTo>
                <a:lnTo>
                  <a:pt x="79088" y="54544"/>
                </a:lnTo>
                <a:cubicBezTo>
                  <a:pt x="77583" y="54544"/>
                  <a:pt x="76361" y="55766"/>
                  <a:pt x="76361" y="57272"/>
                </a:cubicBezTo>
                <a:lnTo>
                  <a:pt x="76361" y="73638"/>
                </a:lnTo>
                <a:cubicBezTo>
                  <a:pt x="76361" y="75144"/>
                  <a:pt x="77583" y="76361"/>
                  <a:pt x="79088" y="76361"/>
                </a:cubicBezTo>
                <a:moveTo>
                  <a:pt x="27272" y="60000"/>
                </a:moveTo>
                <a:lnTo>
                  <a:pt x="38183" y="60000"/>
                </a:lnTo>
                <a:lnTo>
                  <a:pt x="38183" y="70911"/>
                </a:lnTo>
                <a:lnTo>
                  <a:pt x="27272" y="70911"/>
                </a:lnTo>
                <a:cubicBezTo>
                  <a:pt x="27272" y="70911"/>
                  <a:pt x="27272" y="60000"/>
                  <a:pt x="27272" y="60000"/>
                </a:cubicBezTo>
                <a:close/>
                <a:moveTo>
                  <a:pt x="24544" y="76361"/>
                </a:moveTo>
                <a:lnTo>
                  <a:pt x="40911" y="76361"/>
                </a:lnTo>
                <a:cubicBezTo>
                  <a:pt x="42416" y="76361"/>
                  <a:pt x="43638" y="75144"/>
                  <a:pt x="43638" y="73638"/>
                </a:cubicBezTo>
                <a:lnTo>
                  <a:pt x="43638" y="57272"/>
                </a:lnTo>
                <a:cubicBezTo>
                  <a:pt x="43638" y="55766"/>
                  <a:pt x="42416" y="54544"/>
                  <a:pt x="40911" y="54544"/>
                </a:cubicBezTo>
                <a:lnTo>
                  <a:pt x="24544" y="54544"/>
                </a:lnTo>
                <a:cubicBezTo>
                  <a:pt x="23038" y="54544"/>
                  <a:pt x="21816" y="55766"/>
                  <a:pt x="21816" y="57272"/>
                </a:cubicBezTo>
                <a:lnTo>
                  <a:pt x="21816" y="73638"/>
                </a:lnTo>
                <a:cubicBezTo>
                  <a:pt x="21816" y="75144"/>
                  <a:pt x="23038" y="76361"/>
                  <a:pt x="24544" y="76361"/>
                </a:cubicBezTo>
                <a:moveTo>
                  <a:pt x="27272" y="32727"/>
                </a:moveTo>
                <a:lnTo>
                  <a:pt x="38183" y="32727"/>
                </a:lnTo>
                <a:lnTo>
                  <a:pt x="38183" y="43638"/>
                </a:lnTo>
                <a:lnTo>
                  <a:pt x="27272" y="43638"/>
                </a:lnTo>
                <a:cubicBezTo>
                  <a:pt x="27272" y="43638"/>
                  <a:pt x="27272" y="32727"/>
                  <a:pt x="27272" y="32727"/>
                </a:cubicBezTo>
                <a:close/>
                <a:moveTo>
                  <a:pt x="24544" y="49088"/>
                </a:moveTo>
                <a:lnTo>
                  <a:pt x="40911" y="49088"/>
                </a:lnTo>
                <a:cubicBezTo>
                  <a:pt x="42416" y="49088"/>
                  <a:pt x="43638" y="47872"/>
                  <a:pt x="43638" y="46361"/>
                </a:cubicBezTo>
                <a:lnTo>
                  <a:pt x="43638" y="30000"/>
                </a:lnTo>
                <a:cubicBezTo>
                  <a:pt x="43638" y="28494"/>
                  <a:pt x="42416" y="27272"/>
                  <a:pt x="40911" y="27272"/>
                </a:cubicBezTo>
                <a:lnTo>
                  <a:pt x="24544" y="27272"/>
                </a:lnTo>
                <a:cubicBezTo>
                  <a:pt x="23038" y="27272"/>
                  <a:pt x="21816" y="28494"/>
                  <a:pt x="21816" y="30000"/>
                </a:cubicBezTo>
                <a:lnTo>
                  <a:pt x="21816" y="46361"/>
                </a:lnTo>
                <a:cubicBezTo>
                  <a:pt x="21816" y="47872"/>
                  <a:pt x="23038" y="49088"/>
                  <a:pt x="24544" y="49088"/>
                </a:cubicBezTo>
                <a:moveTo>
                  <a:pt x="81816" y="32727"/>
                </a:moveTo>
                <a:lnTo>
                  <a:pt x="92727" y="32727"/>
                </a:lnTo>
                <a:lnTo>
                  <a:pt x="92727" y="43638"/>
                </a:lnTo>
                <a:lnTo>
                  <a:pt x="81816" y="43638"/>
                </a:lnTo>
                <a:cubicBezTo>
                  <a:pt x="81816" y="43638"/>
                  <a:pt x="81816" y="32727"/>
                  <a:pt x="81816" y="32727"/>
                </a:cubicBezTo>
                <a:close/>
                <a:moveTo>
                  <a:pt x="79088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lnTo>
                  <a:pt x="98183" y="30000"/>
                </a:lnTo>
                <a:cubicBezTo>
                  <a:pt x="98183" y="28494"/>
                  <a:pt x="96961" y="27272"/>
                  <a:pt x="95455" y="27272"/>
                </a:cubicBezTo>
                <a:lnTo>
                  <a:pt x="79088" y="27272"/>
                </a:lnTo>
                <a:cubicBezTo>
                  <a:pt x="77583" y="27272"/>
                  <a:pt x="76361" y="28494"/>
                  <a:pt x="76361" y="30000"/>
                </a:cubicBezTo>
                <a:lnTo>
                  <a:pt x="76361" y="46361"/>
                </a:lnTo>
                <a:cubicBezTo>
                  <a:pt x="76361" y="47872"/>
                  <a:pt x="77583" y="49088"/>
                  <a:pt x="79088" y="49088"/>
                </a:cubicBezTo>
                <a:moveTo>
                  <a:pt x="109088" y="10911"/>
                </a:moveTo>
                <a:lnTo>
                  <a:pt x="10911" y="10911"/>
                </a:lnTo>
                <a:lnTo>
                  <a:pt x="10911" y="5455"/>
                </a:lnTo>
                <a:lnTo>
                  <a:pt x="109088" y="5455"/>
                </a:lnTo>
                <a:cubicBezTo>
                  <a:pt x="109088" y="5455"/>
                  <a:pt x="109088" y="10911"/>
                  <a:pt x="109088" y="10911"/>
                </a:cubicBezTo>
                <a:close/>
                <a:moveTo>
                  <a:pt x="109088" y="114544"/>
                </a:moveTo>
                <a:lnTo>
                  <a:pt x="70911" y="114544"/>
                </a:lnTo>
                <a:lnTo>
                  <a:pt x="70911" y="84544"/>
                </a:lnTo>
                <a:cubicBezTo>
                  <a:pt x="70911" y="83038"/>
                  <a:pt x="69688" y="81816"/>
                  <a:pt x="68183" y="81816"/>
                </a:cubicBezTo>
                <a:lnTo>
                  <a:pt x="51816" y="81816"/>
                </a:lnTo>
                <a:cubicBezTo>
                  <a:pt x="50311" y="81816"/>
                  <a:pt x="49088" y="83038"/>
                  <a:pt x="49088" y="84544"/>
                </a:cubicBezTo>
                <a:lnTo>
                  <a:pt x="49088" y="114544"/>
                </a:lnTo>
                <a:lnTo>
                  <a:pt x="10911" y="114544"/>
                </a:lnTo>
                <a:lnTo>
                  <a:pt x="10911" y="16361"/>
                </a:lnTo>
                <a:lnTo>
                  <a:pt x="109088" y="16361"/>
                </a:lnTo>
                <a:cubicBezTo>
                  <a:pt x="109088" y="16361"/>
                  <a:pt x="109088" y="114544"/>
                  <a:pt x="109088" y="114544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87272"/>
                </a:lnTo>
                <a:lnTo>
                  <a:pt x="65455" y="87272"/>
                </a:lnTo>
                <a:cubicBezTo>
                  <a:pt x="65455" y="87272"/>
                  <a:pt x="65455" y="114544"/>
                  <a:pt x="65455" y="114544"/>
                </a:cubicBezTo>
                <a:close/>
                <a:moveTo>
                  <a:pt x="117272" y="10911"/>
                </a:moveTo>
                <a:lnTo>
                  <a:pt x="114544" y="10911"/>
                </a:lnTo>
                <a:lnTo>
                  <a:pt x="114544" y="2727"/>
                </a:lnTo>
                <a:cubicBezTo>
                  <a:pt x="114544" y="1222"/>
                  <a:pt x="113327" y="0"/>
                  <a:pt x="111816" y="0"/>
                </a:cubicBezTo>
                <a:lnTo>
                  <a:pt x="8183" y="0"/>
                </a:lnTo>
                <a:cubicBezTo>
                  <a:pt x="6672" y="0"/>
                  <a:pt x="5455" y="1222"/>
                  <a:pt x="5455" y="2727"/>
                </a:cubicBezTo>
                <a:lnTo>
                  <a:pt x="5455" y="10911"/>
                </a:lnTo>
                <a:lnTo>
                  <a:pt x="2727" y="10911"/>
                </a:lnTo>
                <a:cubicBezTo>
                  <a:pt x="1222" y="10911"/>
                  <a:pt x="0" y="12133"/>
                  <a:pt x="0" y="13638"/>
                </a:cubicBezTo>
                <a:cubicBezTo>
                  <a:pt x="0" y="15144"/>
                  <a:pt x="1222" y="16361"/>
                  <a:pt x="2727" y="16361"/>
                </a:cubicBezTo>
                <a:lnTo>
                  <a:pt x="5455" y="16361"/>
                </a:lnTo>
                <a:lnTo>
                  <a:pt x="5455" y="117272"/>
                </a:lnTo>
                <a:cubicBezTo>
                  <a:pt x="5455" y="118783"/>
                  <a:pt x="6672" y="120000"/>
                  <a:pt x="8183" y="120000"/>
                </a:cubicBezTo>
                <a:lnTo>
                  <a:pt x="111816" y="120000"/>
                </a:lnTo>
                <a:cubicBezTo>
                  <a:pt x="113327" y="120000"/>
                  <a:pt x="114544" y="118783"/>
                  <a:pt x="114544" y="117272"/>
                </a:cubicBezTo>
                <a:lnTo>
                  <a:pt x="114544" y="16361"/>
                </a:lnTo>
                <a:lnTo>
                  <a:pt x="117272" y="16361"/>
                </a:lnTo>
                <a:cubicBezTo>
                  <a:pt x="118777" y="16361"/>
                  <a:pt x="120000" y="15144"/>
                  <a:pt x="120000" y="13638"/>
                </a:cubicBezTo>
                <a:cubicBezTo>
                  <a:pt x="120000" y="12133"/>
                  <a:pt x="118777" y="10911"/>
                  <a:pt x="117272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0"/>
          <p:cNvSpPr/>
          <p:nvPr/>
        </p:nvSpPr>
        <p:spPr>
          <a:xfrm>
            <a:off x="5405100" y="2834292"/>
            <a:ext cx="698700" cy="572700"/>
          </a:xfrm>
          <a:custGeom>
            <a:rect b="b" l="l" r="r" t="t"/>
            <a:pathLst>
              <a:path extrusionOk="0" h="120000" w="120000">
                <a:moveTo>
                  <a:pt x="109088" y="20000"/>
                </a:moveTo>
                <a:lnTo>
                  <a:pt x="10911" y="20000"/>
                </a:lnTo>
                <a:lnTo>
                  <a:pt x="10911" y="6666"/>
                </a:lnTo>
                <a:lnTo>
                  <a:pt x="109088" y="6666"/>
                </a:lnTo>
                <a:cubicBezTo>
                  <a:pt x="109088" y="6666"/>
                  <a:pt x="109088" y="20000"/>
                  <a:pt x="109088" y="20000"/>
                </a:cubicBezTo>
                <a:close/>
                <a:moveTo>
                  <a:pt x="95455" y="33333"/>
                </a:moveTo>
                <a:lnTo>
                  <a:pt x="95455" y="26666"/>
                </a:lnTo>
                <a:lnTo>
                  <a:pt x="106361" y="26666"/>
                </a:lnTo>
                <a:lnTo>
                  <a:pt x="106361" y="33333"/>
                </a:lnTo>
                <a:cubicBezTo>
                  <a:pt x="106361" y="37011"/>
                  <a:pt x="103916" y="40000"/>
                  <a:pt x="100911" y="40000"/>
                </a:cubicBezTo>
                <a:cubicBezTo>
                  <a:pt x="97894" y="40000"/>
                  <a:pt x="95455" y="37011"/>
                  <a:pt x="95455" y="33333"/>
                </a:cubicBezTo>
                <a:moveTo>
                  <a:pt x="79088" y="33333"/>
                </a:moveTo>
                <a:lnTo>
                  <a:pt x="79088" y="26666"/>
                </a:lnTo>
                <a:lnTo>
                  <a:pt x="90000" y="26666"/>
                </a:lnTo>
                <a:lnTo>
                  <a:pt x="90000" y="33333"/>
                </a:lnTo>
                <a:cubicBezTo>
                  <a:pt x="90000" y="37011"/>
                  <a:pt x="87555" y="40000"/>
                  <a:pt x="84544" y="40000"/>
                </a:cubicBezTo>
                <a:cubicBezTo>
                  <a:pt x="81527" y="40000"/>
                  <a:pt x="79088" y="37011"/>
                  <a:pt x="79088" y="33333"/>
                </a:cubicBezTo>
                <a:moveTo>
                  <a:pt x="62727" y="33333"/>
                </a:moveTo>
                <a:lnTo>
                  <a:pt x="62727" y="26666"/>
                </a:lnTo>
                <a:lnTo>
                  <a:pt x="73638" y="26666"/>
                </a:lnTo>
                <a:lnTo>
                  <a:pt x="73638" y="33333"/>
                </a:lnTo>
                <a:cubicBezTo>
                  <a:pt x="73638" y="37011"/>
                  <a:pt x="71188" y="40000"/>
                  <a:pt x="68183" y="40000"/>
                </a:cubicBezTo>
                <a:cubicBezTo>
                  <a:pt x="65166" y="40000"/>
                  <a:pt x="62727" y="37011"/>
                  <a:pt x="62727" y="33333"/>
                </a:cubicBezTo>
                <a:moveTo>
                  <a:pt x="46361" y="33333"/>
                </a:moveTo>
                <a:lnTo>
                  <a:pt x="46361" y="26666"/>
                </a:lnTo>
                <a:lnTo>
                  <a:pt x="57272" y="26666"/>
                </a:lnTo>
                <a:lnTo>
                  <a:pt x="57272" y="33333"/>
                </a:lnTo>
                <a:cubicBezTo>
                  <a:pt x="57272" y="37011"/>
                  <a:pt x="54827" y="40000"/>
                  <a:pt x="51816" y="40000"/>
                </a:cubicBezTo>
                <a:cubicBezTo>
                  <a:pt x="48805" y="40000"/>
                  <a:pt x="46361" y="37011"/>
                  <a:pt x="46361" y="33333"/>
                </a:cubicBezTo>
                <a:moveTo>
                  <a:pt x="30000" y="33333"/>
                </a:moveTo>
                <a:lnTo>
                  <a:pt x="30000" y="26666"/>
                </a:lnTo>
                <a:lnTo>
                  <a:pt x="40911" y="26666"/>
                </a:lnTo>
                <a:lnTo>
                  <a:pt x="40911" y="33333"/>
                </a:lnTo>
                <a:cubicBezTo>
                  <a:pt x="40911" y="37011"/>
                  <a:pt x="38466" y="40000"/>
                  <a:pt x="35455" y="40000"/>
                </a:cubicBezTo>
                <a:cubicBezTo>
                  <a:pt x="32438" y="40000"/>
                  <a:pt x="30000" y="37011"/>
                  <a:pt x="30000" y="33333"/>
                </a:cubicBezTo>
                <a:moveTo>
                  <a:pt x="13638" y="33333"/>
                </a:moveTo>
                <a:lnTo>
                  <a:pt x="13638" y="26666"/>
                </a:lnTo>
                <a:lnTo>
                  <a:pt x="24544" y="26666"/>
                </a:lnTo>
                <a:lnTo>
                  <a:pt x="24544" y="33333"/>
                </a:lnTo>
                <a:cubicBezTo>
                  <a:pt x="24544" y="37011"/>
                  <a:pt x="22100" y="40000"/>
                  <a:pt x="19088" y="40000"/>
                </a:cubicBezTo>
                <a:cubicBezTo>
                  <a:pt x="16077" y="40000"/>
                  <a:pt x="13638" y="37011"/>
                  <a:pt x="13638" y="33333"/>
                </a:cubicBezTo>
                <a:moveTo>
                  <a:pt x="109088" y="113333"/>
                </a:moveTo>
                <a:lnTo>
                  <a:pt x="70911" y="113333"/>
                </a:lnTo>
                <a:lnTo>
                  <a:pt x="70911" y="76666"/>
                </a:lnTo>
                <a:cubicBezTo>
                  <a:pt x="70911" y="74827"/>
                  <a:pt x="69688" y="73333"/>
                  <a:pt x="68183" y="73333"/>
                </a:cubicBezTo>
                <a:lnTo>
                  <a:pt x="51816" y="73333"/>
                </a:lnTo>
                <a:cubicBezTo>
                  <a:pt x="50311" y="73333"/>
                  <a:pt x="49088" y="74827"/>
                  <a:pt x="49088" y="76666"/>
                </a:cubicBezTo>
                <a:lnTo>
                  <a:pt x="49088" y="113333"/>
                </a:lnTo>
                <a:lnTo>
                  <a:pt x="10911" y="113333"/>
                </a:lnTo>
                <a:lnTo>
                  <a:pt x="10911" y="42072"/>
                </a:lnTo>
                <a:cubicBezTo>
                  <a:pt x="12911" y="44866"/>
                  <a:pt x="15816" y="46666"/>
                  <a:pt x="19088" y="46666"/>
                </a:cubicBezTo>
                <a:cubicBezTo>
                  <a:pt x="22366" y="46666"/>
                  <a:pt x="25272" y="44866"/>
                  <a:pt x="27272" y="42072"/>
                </a:cubicBezTo>
                <a:cubicBezTo>
                  <a:pt x="29272" y="44866"/>
                  <a:pt x="32177" y="46666"/>
                  <a:pt x="35455" y="46666"/>
                </a:cubicBezTo>
                <a:cubicBezTo>
                  <a:pt x="38727" y="46666"/>
                  <a:pt x="41638" y="44866"/>
                  <a:pt x="43638" y="42072"/>
                </a:cubicBezTo>
                <a:cubicBezTo>
                  <a:pt x="45638" y="44866"/>
                  <a:pt x="48544" y="46666"/>
                  <a:pt x="51816" y="46666"/>
                </a:cubicBezTo>
                <a:cubicBezTo>
                  <a:pt x="55094" y="46666"/>
                  <a:pt x="58000" y="44866"/>
                  <a:pt x="60000" y="42072"/>
                </a:cubicBezTo>
                <a:cubicBezTo>
                  <a:pt x="62000" y="44866"/>
                  <a:pt x="64905" y="46666"/>
                  <a:pt x="68183" y="46666"/>
                </a:cubicBezTo>
                <a:cubicBezTo>
                  <a:pt x="71455" y="46666"/>
                  <a:pt x="74361" y="44866"/>
                  <a:pt x="76361" y="42072"/>
                </a:cubicBezTo>
                <a:cubicBezTo>
                  <a:pt x="78361" y="44866"/>
                  <a:pt x="81272" y="46666"/>
                  <a:pt x="84544" y="46666"/>
                </a:cubicBezTo>
                <a:cubicBezTo>
                  <a:pt x="87822" y="46666"/>
                  <a:pt x="90727" y="44866"/>
                  <a:pt x="92727" y="42072"/>
                </a:cubicBezTo>
                <a:cubicBezTo>
                  <a:pt x="94727" y="44866"/>
                  <a:pt x="97633" y="46666"/>
                  <a:pt x="100911" y="46666"/>
                </a:cubicBezTo>
                <a:cubicBezTo>
                  <a:pt x="104183" y="46666"/>
                  <a:pt x="107088" y="44866"/>
                  <a:pt x="109088" y="42072"/>
                </a:cubicBezTo>
                <a:cubicBezTo>
                  <a:pt x="109088" y="42072"/>
                  <a:pt x="109088" y="113333"/>
                  <a:pt x="109088" y="113333"/>
                </a:cubicBezTo>
                <a:close/>
                <a:moveTo>
                  <a:pt x="65455" y="113333"/>
                </a:moveTo>
                <a:lnTo>
                  <a:pt x="54544" y="113333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113333"/>
                  <a:pt x="65455" y="113333"/>
                </a:cubicBezTo>
                <a:close/>
                <a:moveTo>
                  <a:pt x="117272" y="113333"/>
                </a:moveTo>
                <a:lnTo>
                  <a:pt x="114544" y="113333"/>
                </a:lnTo>
                <a:lnTo>
                  <a:pt x="114544" y="26666"/>
                </a:lnTo>
                <a:lnTo>
                  <a:pt x="117272" y="26666"/>
                </a:lnTo>
                <a:cubicBezTo>
                  <a:pt x="118777" y="26666"/>
                  <a:pt x="120000" y="25177"/>
                  <a:pt x="120000" y="23333"/>
                </a:cubicBezTo>
                <a:cubicBezTo>
                  <a:pt x="120000" y="21488"/>
                  <a:pt x="118777" y="20000"/>
                  <a:pt x="117272" y="20000"/>
                </a:cubicBezTo>
                <a:lnTo>
                  <a:pt x="114544" y="20000"/>
                </a:lnTo>
                <a:lnTo>
                  <a:pt x="114544" y="6666"/>
                </a:lnTo>
                <a:cubicBezTo>
                  <a:pt x="114544" y="2988"/>
                  <a:pt x="112100" y="0"/>
                  <a:pt x="109088" y="0"/>
                </a:cubicBezTo>
                <a:lnTo>
                  <a:pt x="10911" y="0"/>
                </a:lnTo>
                <a:cubicBezTo>
                  <a:pt x="7894" y="0"/>
                  <a:pt x="5455" y="2988"/>
                  <a:pt x="5455" y="6666"/>
                </a:cubicBezTo>
                <a:lnTo>
                  <a:pt x="5455" y="20000"/>
                </a:lnTo>
                <a:lnTo>
                  <a:pt x="2727" y="20000"/>
                </a:lnTo>
                <a:cubicBezTo>
                  <a:pt x="1222" y="20000"/>
                  <a:pt x="0" y="21488"/>
                  <a:pt x="0" y="23333"/>
                </a:cubicBezTo>
                <a:cubicBezTo>
                  <a:pt x="0" y="25177"/>
                  <a:pt x="1222" y="26666"/>
                  <a:pt x="2727" y="26666"/>
                </a:cubicBezTo>
                <a:lnTo>
                  <a:pt x="5455" y="26666"/>
                </a:lnTo>
                <a:lnTo>
                  <a:pt x="5455" y="113333"/>
                </a:lnTo>
                <a:lnTo>
                  <a:pt x="2727" y="113333"/>
                </a:lnTo>
                <a:cubicBezTo>
                  <a:pt x="1222" y="113333"/>
                  <a:pt x="0" y="114827"/>
                  <a:pt x="0" y="116666"/>
                </a:cubicBezTo>
                <a:cubicBezTo>
                  <a:pt x="0" y="11851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511"/>
                  <a:pt x="120000" y="116666"/>
                </a:cubicBezTo>
                <a:cubicBezTo>
                  <a:pt x="120000" y="114827"/>
                  <a:pt x="118777" y="113333"/>
                  <a:pt x="117272" y="113333"/>
                </a:cubicBezTo>
                <a:moveTo>
                  <a:pt x="92727" y="93333"/>
                </a:moveTo>
                <a:lnTo>
                  <a:pt x="81816" y="93333"/>
                </a:lnTo>
                <a:lnTo>
                  <a:pt x="81816" y="80000"/>
                </a:lnTo>
                <a:lnTo>
                  <a:pt x="92727" y="80000"/>
                </a:lnTo>
                <a:cubicBezTo>
                  <a:pt x="92727" y="80000"/>
                  <a:pt x="92727" y="93333"/>
                  <a:pt x="92727" y="93333"/>
                </a:cubicBezTo>
                <a:close/>
                <a:moveTo>
                  <a:pt x="95455" y="73333"/>
                </a:moveTo>
                <a:lnTo>
                  <a:pt x="79088" y="73333"/>
                </a:lnTo>
                <a:cubicBezTo>
                  <a:pt x="77583" y="73333"/>
                  <a:pt x="76361" y="74827"/>
                  <a:pt x="76361" y="76666"/>
                </a:cubicBezTo>
                <a:lnTo>
                  <a:pt x="76361" y="96666"/>
                </a:lnTo>
                <a:cubicBezTo>
                  <a:pt x="76361" y="98511"/>
                  <a:pt x="77583" y="100000"/>
                  <a:pt x="79088" y="100000"/>
                </a:cubicBezTo>
                <a:lnTo>
                  <a:pt x="95455" y="100000"/>
                </a:lnTo>
                <a:cubicBezTo>
                  <a:pt x="96961" y="100000"/>
                  <a:pt x="98183" y="98511"/>
                  <a:pt x="98183" y="96666"/>
                </a:cubicBezTo>
                <a:lnTo>
                  <a:pt x="98183" y="76666"/>
                </a:lnTo>
                <a:cubicBezTo>
                  <a:pt x="98183" y="74827"/>
                  <a:pt x="96961" y="73333"/>
                  <a:pt x="95455" y="73333"/>
                </a:cubicBezTo>
                <a:moveTo>
                  <a:pt x="38183" y="93333"/>
                </a:moveTo>
                <a:lnTo>
                  <a:pt x="27272" y="93333"/>
                </a:lnTo>
                <a:lnTo>
                  <a:pt x="27272" y="80000"/>
                </a:lnTo>
                <a:lnTo>
                  <a:pt x="38183" y="80000"/>
                </a:lnTo>
                <a:cubicBezTo>
                  <a:pt x="38183" y="80000"/>
                  <a:pt x="38183" y="93333"/>
                  <a:pt x="38183" y="93333"/>
                </a:cubicBezTo>
                <a:close/>
                <a:moveTo>
                  <a:pt x="40911" y="73333"/>
                </a:moveTo>
                <a:lnTo>
                  <a:pt x="24544" y="73333"/>
                </a:lnTo>
                <a:cubicBezTo>
                  <a:pt x="23038" y="73333"/>
                  <a:pt x="21816" y="74827"/>
                  <a:pt x="21816" y="76666"/>
                </a:cubicBezTo>
                <a:lnTo>
                  <a:pt x="21816" y="96666"/>
                </a:lnTo>
                <a:cubicBezTo>
                  <a:pt x="21816" y="98511"/>
                  <a:pt x="23038" y="100000"/>
                  <a:pt x="24544" y="100000"/>
                </a:cubicBezTo>
                <a:lnTo>
                  <a:pt x="40911" y="100000"/>
                </a:lnTo>
                <a:cubicBezTo>
                  <a:pt x="42416" y="100000"/>
                  <a:pt x="43638" y="98511"/>
                  <a:pt x="43638" y="96666"/>
                </a:cubicBezTo>
                <a:lnTo>
                  <a:pt x="43638" y="76666"/>
                </a:lnTo>
                <a:cubicBezTo>
                  <a:pt x="43638" y="74827"/>
                  <a:pt x="42416" y="73333"/>
                  <a:pt x="40911" y="733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6" name="Google Shape;266;p30"/>
          <p:cNvCxnSpPr/>
          <p:nvPr/>
        </p:nvCxnSpPr>
        <p:spPr>
          <a:xfrm>
            <a:off x="1009950" y="3116325"/>
            <a:ext cx="171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7" name="Google Shape;267;p30"/>
          <p:cNvCxnSpPr/>
          <p:nvPr/>
        </p:nvCxnSpPr>
        <p:spPr>
          <a:xfrm>
            <a:off x="3558450" y="3116325"/>
            <a:ext cx="171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8" name="Google Shape;268;p30"/>
          <p:cNvCxnSpPr/>
          <p:nvPr/>
        </p:nvCxnSpPr>
        <p:spPr>
          <a:xfrm>
            <a:off x="6232950" y="3120650"/>
            <a:ext cx="171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9" name="Google Shape;269;p30"/>
          <p:cNvSpPr/>
          <p:nvPr/>
        </p:nvSpPr>
        <p:spPr>
          <a:xfrm>
            <a:off x="1660350" y="2417600"/>
            <a:ext cx="416700" cy="416700"/>
          </a:xfrm>
          <a:custGeom>
            <a:rect b="b" l="l" r="r" t="t"/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4208850" y="2417600"/>
            <a:ext cx="416700" cy="416700"/>
          </a:xfrm>
          <a:custGeom>
            <a:rect b="b" l="l" r="r" t="t"/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6883350" y="2417600"/>
            <a:ext cx="416700" cy="416700"/>
          </a:xfrm>
          <a:custGeom>
            <a:rect b="b" l="l" r="r" t="t"/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0"/>
          <p:cNvSpPr txBox="1"/>
          <p:nvPr>
            <p:ph idx="1" type="body"/>
          </p:nvPr>
        </p:nvSpPr>
        <p:spPr>
          <a:xfrm>
            <a:off x="325500" y="3788000"/>
            <a:ext cx="8493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Yine de birinin/bir şeyin (bir oracle) "bu etik olarak yapıldı" veya "bu etik bir yerden geldi" yazmasını gerektirir.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Blok zinciri içinde çok sayıda düzenleyici endişe vardır, yani müşterinizi tanıyın (KYC) ve kara para aklamayı önleme (AML) yasaları.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 yasalar, finansal kurumların, birçok merkezi olmayan protokolün temel ilkelerine aykırı olarak, kullanıcılarından belirli kişisel bilgiler toplamasını gerektirir.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Diğer birçok düzenleyici endişe, takma ad ve merkeziyetsizlikten kaynaklanmaktadır: kimi suçlayacağımızı nasıl bilebiliriz?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Blockchain</a:t>
            </a:r>
            <a:endParaRPr/>
          </a:p>
        </p:txBody>
      </p:sp>
      <p:sp>
        <p:nvSpPr>
          <p:cNvPr id="279" name="Google Shape;279;p31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KYC / AML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Facebook, 2019 yılının Haziran ayında küresel bir stabilcoin olan Libra'yı duyurmayı denedi.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Küresel ekonomi için endişeyle karşılandı: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Avrupa Merkez Bankası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Fransız ve Alman maliye bakanları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Yanıt olarak kripto düzenleme görev gücü oluşturan G7 ülkeleri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Farklı fiat para birimlerini temsil eden merkez bankası tarafından verilen sabit paraları desteklemek için protokolü yeniden tasarlamak zorunda kaldı.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Blockchain</a:t>
            </a:r>
            <a:endParaRPr/>
          </a:p>
        </p:txBody>
      </p:sp>
      <p:sp>
        <p:nvSpPr>
          <p:cNvPr id="286" name="Google Shape;286;p32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Başka bir Yönetmelik Örn</a:t>
            </a:r>
            <a:r>
              <a:rPr lang="en"/>
              <a:t>: </a:t>
            </a:r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 b="36034" l="19534" r="18430" t="35161"/>
          <a:stretch/>
        </p:blipFill>
        <p:spPr>
          <a:xfrm>
            <a:off x="5293925" y="456875"/>
            <a:ext cx="1644540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Blockchain</a:t>
            </a:r>
            <a:endParaRPr/>
          </a:p>
        </p:txBody>
      </p:sp>
      <p:sp>
        <p:nvSpPr>
          <p:cNvPr id="293" name="Google Shape;293;p33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Karmaşık</a:t>
            </a:r>
            <a:r>
              <a:rPr lang="en"/>
              <a:t> UI/UX</a:t>
            </a:r>
            <a:endParaRPr/>
          </a:p>
        </p:txBody>
      </p: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311700" y="1270025"/>
            <a:ext cx="328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İlk aşamalarda, kullanıcı akışı o kadar parlak değildi!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Şu anda, son kullanıcının teknik özellikler hakkında bilgi sahibi olması gerekiyor.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Daha yaygın entegrasyonlarla UI/UX gelişiyor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175" y="1311350"/>
            <a:ext cx="23812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 rotWithShape="1">
          <a:blip r:embed="rId4">
            <a:alphaModFix/>
          </a:blip>
          <a:srcRect b="21290" l="14383" r="45805" t="0"/>
          <a:stretch/>
        </p:blipFill>
        <p:spPr>
          <a:xfrm>
            <a:off x="6290281" y="1281625"/>
            <a:ext cx="2529380" cy="333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/>
        </p:nvSpPr>
        <p:spPr>
          <a:xfrm>
            <a:off x="3193450" y="4554338"/>
            <a:ext cx="2824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BLOCKCHAIN FUNDAMENTALS LECTURE 12</a:t>
            </a:r>
            <a:endParaRPr b="1" sz="500"/>
          </a:p>
        </p:txBody>
      </p:sp>
      <p:sp>
        <p:nvSpPr>
          <p:cNvPr id="302" name="Google Shape;302;p34"/>
          <p:cNvSpPr txBox="1"/>
          <p:nvPr/>
        </p:nvSpPr>
        <p:spPr>
          <a:xfrm>
            <a:off x="1097058" y="40462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Benimseme ENGELLERİ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GLORIA ZHAO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2899125" y="2029502"/>
            <a:ext cx="32553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2899125" y="2299712"/>
            <a:ext cx="32553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700">
              <a:solidFill>
                <a:srgbClr val="595959"/>
              </a:solidFill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433" y="1037194"/>
            <a:ext cx="4130932" cy="366530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/>
          <p:nvPr/>
        </p:nvSpPr>
        <p:spPr>
          <a:xfrm>
            <a:off x="3714741" y="1747701"/>
            <a:ext cx="1488300" cy="2244300"/>
          </a:xfrm>
          <a:prstGeom prst="roundRect">
            <a:avLst>
              <a:gd fmla="val 3558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 txBox="1"/>
          <p:nvPr/>
        </p:nvSpPr>
        <p:spPr>
          <a:xfrm>
            <a:off x="3940935" y="1747281"/>
            <a:ext cx="1044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BALLOT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3786536" y="2611565"/>
            <a:ext cx="13836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FA8DC"/>
                </a:solidFill>
                <a:latin typeface="Proxima Nova"/>
                <a:ea typeface="Proxima Nova"/>
                <a:cs typeface="Proxima Nova"/>
                <a:sym typeface="Proxima Nova"/>
              </a:rPr>
              <a:t>WXMssSzNydYXYB9KF2179C6D87DC0FB6A5778633389F4453213303DA61F20BD67FC233AA33262A61F20BD672625Kb8kLf9zgWQno79C89F44532133F20BD67FC233AA332625Kb8kLf9zgWQnzPL6TsZZY36hWXMsgWsSzNydYXYB9KF21336TsZZY36hWXM</a:t>
            </a:r>
            <a:endParaRPr sz="900">
              <a:solidFill>
                <a:srgbClr val="6FA8D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">
            <a:off x="3816929" y="2070988"/>
            <a:ext cx="346191" cy="34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">
            <a:off x="4104896" y="2070988"/>
            <a:ext cx="346191" cy="34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">
            <a:off x="4404650" y="2070988"/>
            <a:ext cx="346191" cy="34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">
            <a:off x="4692617" y="2070988"/>
            <a:ext cx="346191" cy="34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0333" y="2596979"/>
            <a:ext cx="1372486" cy="137248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>
            <p:ph idx="1" type="body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1442281" y="1723538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108200" y="1997750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Blockchain Destekli Bir Gelecek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4693711" y="2579800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1499811" y="2579800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3147461" y="3533550"/>
            <a:ext cx="2821500" cy="32100"/>
          </a:xfrm>
          <a:prstGeom prst="rect">
            <a:avLst/>
          </a:prstGeom>
          <a:solidFill>
            <a:srgbClr val="FEC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B5AA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2264281" y="2696250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508650" y="2970438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Dahil Olun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642681" y="1723538"/>
            <a:ext cx="8220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308600" y="1997750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Blockchain ile İlgili Sorunlar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308600" y="2912213"/>
            <a:ext cx="2365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311700" y="456875"/>
            <a:ext cx="849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"/>
                <a:ea typeface="Poppins"/>
                <a:cs typeface="Poppins"/>
                <a:sym typeface="Poppins"/>
              </a:rPr>
              <a:t>İçerik</a:t>
            </a:r>
            <a:endParaRPr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11700" y="187825"/>
            <a:ext cx="849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AA536"/>
                </a:solidFill>
                <a:latin typeface="Poppins"/>
                <a:ea typeface="Poppins"/>
                <a:cs typeface="Poppins"/>
                <a:sym typeface="Poppins"/>
              </a:rPr>
              <a:t>Ethereum &amp; Smart Contracts </a:t>
            </a:r>
            <a:endParaRPr sz="1200">
              <a:solidFill>
                <a:srgbClr val="EAA5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Blockchain</a:t>
            </a:r>
            <a:endParaRPr/>
          </a:p>
        </p:txBody>
      </p:sp>
      <p:sp>
        <p:nvSpPr>
          <p:cNvPr id="321" name="Google Shape;321;p35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Öncelikli İtibar</a:t>
            </a:r>
            <a:endParaRPr/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25" y="1747838"/>
            <a:ext cx="28575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200" y="1191075"/>
            <a:ext cx="4203500" cy="27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Blockchain</a:t>
            </a:r>
            <a:endParaRPr/>
          </a:p>
        </p:txBody>
      </p:sp>
      <p:sp>
        <p:nvSpPr>
          <p:cNvPr id="329" name="Google Shape;329;p36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Zorlu Geçiş</a:t>
            </a:r>
            <a:endParaRPr/>
          </a:p>
        </p:txBody>
      </p:sp>
      <p:sp>
        <p:nvSpPr>
          <p:cNvPr id="330" name="Google Shape;330;p36"/>
          <p:cNvSpPr txBox="1"/>
          <p:nvPr>
            <p:ph idx="1" type="body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Bitcoin, Ethereum, Merkezi Olmayan Finans aracılığıyla blok zinciri ne kadar belirgin hale gelirse, geleneksel finans sistemlerinin gücü o kadar az olur.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Amaç mali ve hükümet sistemlerini değiştirmekse, mevcut sistemler değişime direnecek veya düzenlemeler ve yasalar aracılığıyla yavaş yavaş gerçekleştirecektir.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Önce işbirliği yapmanın ve bir arada yaşamanın bir yolunu bulmalı, sonra sıçramayı yapmalı.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Blockchain</a:t>
            </a:r>
            <a:endParaRPr/>
          </a:p>
        </p:txBody>
      </p:sp>
      <p:sp>
        <p:nvSpPr>
          <p:cNvPr id="336" name="Google Shape;336;p37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Yine de Bir Geçiş</a:t>
            </a:r>
            <a:endParaRPr/>
          </a:p>
        </p:txBody>
      </p:sp>
      <p:sp>
        <p:nvSpPr>
          <p:cNvPr id="337" name="Google Shape;337;p37"/>
          <p:cNvSpPr txBox="1"/>
          <p:nvPr>
            <p:ph idx="1" type="body"/>
          </p:nvPr>
        </p:nvSpPr>
        <p:spPr>
          <a:xfrm>
            <a:off x="311700" y="1270025"/>
            <a:ext cx="84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Bazı güncel olay başlıkları: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Coinbase Hisse Senedi Nasdaq'ta İlk Kripto Para Birimi Şirketi Olarak Halka Açık Olarak Doğrudan Listeleniyor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Çin, Devlet Destekli Yeni Dijital Para Birimi İle Dünyaya Liderlik Ediyor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Alyans Olarak Çift Değişim Dijital NTF'leri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Blockchain alanı hala ÇOK genç, yolculuğa katılmak için güzel bir zaman!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584300" y="1048600"/>
            <a:ext cx="50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Dahil Olun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ERIKA BADALYAN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39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Involved</a:t>
            </a:r>
            <a:endParaRPr/>
          </a:p>
        </p:txBody>
      </p:sp>
      <p:sp>
        <p:nvSpPr>
          <p:cNvPr id="349" name="Google Shape;349;p39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Eğitimli Kalın, Güncel Kalın</a:t>
            </a:r>
            <a:endParaRPr/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00" y="3138073"/>
            <a:ext cx="2706240" cy="14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800" y="936200"/>
            <a:ext cx="2097951" cy="83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8476" y="1151622"/>
            <a:ext cx="1416268" cy="1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549" y="1944500"/>
            <a:ext cx="2296452" cy="29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512" y="1507700"/>
            <a:ext cx="1416276" cy="141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0400" y="2142688"/>
            <a:ext cx="1660825" cy="230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Involved	</a:t>
            </a:r>
            <a:endParaRPr/>
          </a:p>
        </p:txBody>
      </p:sp>
      <p:sp>
        <p:nvSpPr>
          <p:cNvPr id="361" name="Google Shape;361;p40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Open-Source </a:t>
            </a:r>
            <a:endParaRPr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175" y="855625"/>
            <a:ext cx="1797200" cy="1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16300"/>
            <a:ext cx="3066725" cy="1723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senSys Acquires Quorum® Platform from J.P. Morgan | Business Wire" id="364" name="Google Shape;36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0175" y="2927025"/>
            <a:ext cx="3979200" cy="19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0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JANICE NG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1825" y="187825"/>
            <a:ext cx="1605296" cy="21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0"/>
          <p:cNvPicPr preferRelativeResize="0"/>
          <p:nvPr/>
        </p:nvPicPr>
        <p:blipFill rotWithShape="1">
          <a:blip r:embed="rId7">
            <a:alphaModFix/>
          </a:blip>
          <a:srcRect b="0" l="14202" r="7500" t="0"/>
          <a:stretch/>
        </p:blipFill>
        <p:spPr>
          <a:xfrm>
            <a:off x="5833850" y="2720550"/>
            <a:ext cx="2780246" cy="21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1"/>
          <p:cNvPicPr preferRelativeResize="0"/>
          <p:nvPr/>
        </p:nvPicPr>
        <p:blipFill rotWithShape="1">
          <a:blip r:embed="rId3">
            <a:alphaModFix/>
          </a:blip>
          <a:srcRect b="0" l="0" r="0" t="8450"/>
          <a:stretch/>
        </p:blipFill>
        <p:spPr>
          <a:xfrm>
            <a:off x="169448" y="1630209"/>
            <a:ext cx="4470548" cy="232348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1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41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Involved</a:t>
            </a:r>
            <a:endParaRPr/>
          </a:p>
        </p:txBody>
      </p:sp>
      <p:sp>
        <p:nvSpPr>
          <p:cNvPr id="375" name="Google Shape;375;p41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Ekosistemini Gözlemleyin</a:t>
            </a:r>
            <a:endParaRPr/>
          </a:p>
        </p:txBody>
      </p:sp>
      <p:pic>
        <p:nvPicPr>
          <p:cNvPr id="376" name="Google Shape;3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750" y="1155000"/>
            <a:ext cx="4272550" cy="32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ERIKA BADALYAN 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690" y="1181978"/>
            <a:ext cx="1763691" cy="74637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Involved</a:t>
            </a:r>
            <a:endParaRPr/>
          </a:p>
        </p:txBody>
      </p:sp>
      <p:sp>
        <p:nvSpPr>
          <p:cNvPr id="384" name="Google Shape;384;p42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</a:t>
            </a:r>
            <a:r>
              <a:rPr lang="en" sz="2700"/>
              <a:t>Blockchain Kariyerleri Yalnızca Teknik Değildir</a:t>
            </a:r>
            <a:endParaRPr sz="2700"/>
          </a:p>
        </p:txBody>
      </p:sp>
      <p:pic>
        <p:nvPicPr>
          <p:cNvPr id="385" name="Google Shape;3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350" y="1631662"/>
            <a:ext cx="2424349" cy="166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00" y="1181975"/>
            <a:ext cx="2212759" cy="124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338" y="3330938"/>
            <a:ext cx="33623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100" y="2688171"/>
            <a:ext cx="2951376" cy="196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025" y="1298425"/>
            <a:ext cx="1763676" cy="176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/>
        </p:nvSpPr>
        <p:spPr>
          <a:xfrm>
            <a:off x="3193450" y="4554338"/>
            <a:ext cx="2824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</p:txBody>
      </p:sp>
      <p:sp>
        <p:nvSpPr>
          <p:cNvPr id="395" name="Google Shape;395;p43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GLORIA ZHAO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43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Involved</a:t>
            </a:r>
            <a:endParaRPr/>
          </a:p>
        </p:txBody>
      </p:sp>
      <p:sp>
        <p:nvSpPr>
          <p:cNvPr id="397" name="Google Shape;397;p43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Topluluklara Katılın</a:t>
            </a:r>
            <a:endParaRPr/>
          </a:p>
        </p:txBody>
      </p:sp>
      <p:pic>
        <p:nvPicPr>
          <p:cNvPr id="398" name="Google Shape;3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25" y="1418887"/>
            <a:ext cx="1683050" cy="11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1462" y="456863"/>
            <a:ext cx="3140900" cy="16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800" y="2766687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950" y="3138751"/>
            <a:ext cx="1847400" cy="122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1213" y="3045850"/>
            <a:ext cx="3252926" cy="18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5863" y="1426823"/>
            <a:ext cx="3140901" cy="161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AUTHOR: ERIKA BADALYAN</a:t>
            </a:r>
            <a:endParaRPr sz="9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44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Involved</a:t>
            </a:r>
            <a:endParaRPr/>
          </a:p>
        </p:txBody>
      </p:sp>
      <p:sp>
        <p:nvSpPr>
          <p:cNvPr id="410" name="Google Shape;410;p44"/>
          <p:cNvSpPr txBox="1"/>
          <p:nvPr>
            <p:ph idx="2" type="title"/>
          </p:nvPr>
        </p:nvSpPr>
        <p:spPr>
          <a:xfrm>
            <a:off x="311700" y="456875"/>
            <a:ext cx="84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Eğitiminize Devam Edin</a:t>
            </a:r>
            <a:endParaRPr/>
          </a:p>
        </p:txBody>
      </p:sp>
      <p:pic>
        <p:nvPicPr>
          <p:cNvPr id="411" name="Google Shape;4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157" y="3043525"/>
            <a:ext cx="2884843" cy="15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00" y="1650675"/>
            <a:ext cx="1952250" cy="27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8325" y="1181975"/>
            <a:ext cx="3038490" cy="170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9475" y="3095945"/>
            <a:ext cx="2884850" cy="59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2165" y="1029575"/>
            <a:ext cx="2432845" cy="17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584300" y="1582000"/>
            <a:ext cx="50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Blockchain Destekli Bir Gelecek</a:t>
            </a:r>
            <a:endParaRPr sz="5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Blockchain Powered Future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 amt="16000"/>
          </a:blip>
          <a:srcRect b="11427" l="10535" r="12052" t="12236"/>
          <a:stretch/>
        </p:blipFill>
        <p:spPr>
          <a:xfrm rot="-1378947">
            <a:off x="982121" y="1600921"/>
            <a:ext cx="3300346" cy="25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0" l="8179" r="8187" t="0"/>
          <a:stretch/>
        </p:blipFill>
        <p:spPr>
          <a:xfrm>
            <a:off x="5116188" y="1521919"/>
            <a:ext cx="3091702" cy="212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234755" y="4554328"/>
            <a:ext cx="2011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Blockchain Powered Future</a:t>
            </a:r>
            <a:endParaRPr/>
          </a:p>
        </p:txBody>
      </p:sp>
      <p:cxnSp>
        <p:nvCxnSpPr>
          <p:cNvPr id="127" name="Google Shape;127;p20"/>
          <p:cNvCxnSpPr/>
          <p:nvPr/>
        </p:nvCxnSpPr>
        <p:spPr>
          <a:xfrm flipH="1">
            <a:off x="2105000" y="4719125"/>
            <a:ext cx="6603300" cy="17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28" name="Google Shape;128;p20"/>
          <p:cNvGrpSpPr/>
          <p:nvPr/>
        </p:nvGrpSpPr>
        <p:grpSpPr>
          <a:xfrm>
            <a:off x="6837234" y="3574493"/>
            <a:ext cx="1739643" cy="1294540"/>
            <a:chOff x="6837505" y="3574634"/>
            <a:chExt cx="1740165" cy="1294928"/>
          </a:xfrm>
        </p:grpSpPr>
        <p:pic>
          <p:nvPicPr>
            <p:cNvPr id="129" name="Google Shape;12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191271" y="4038263"/>
              <a:ext cx="1386399" cy="83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163493">
              <a:off x="6955001" y="3784322"/>
              <a:ext cx="942254" cy="7059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20"/>
          <p:cNvGrpSpPr/>
          <p:nvPr/>
        </p:nvGrpSpPr>
        <p:grpSpPr>
          <a:xfrm>
            <a:off x="2351919" y="3388615"/>
            <a:ext cx="1599582" cy="1248626"/>
            <a:chOff x="2352012" y="3388749"/>
            <a:chExt cx="1600062" cy="1249001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85751" y="4104000"/>
              <a:ext cx="533750" cy="53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52012" y="4104012"/>
              <a:ext cx="533725" cy="53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036054">
              <a:off x="2893026" y="3591635"/>
              <a:ext cx="942254" cy="7059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20"/>
          <p:cNvGrpSpPr/>
          <p:nvPr/>
        </p:nvGrpSpPr>
        <p:grpSpPr>
          <a:xfrm>
            <a:off x="4412124" y="3574480"/>
            <a:ext cx="1739643" cy="1294540"/>
            <a:chOff x="3631417" y="3574622"/>
            <a:chExt cx="1740165" cy="1294928"/>
          </a:xfrm>
        </p:grpSpPr>
        <p:pic>
          <p:nvPicPr>
            <p:cNvPr id="136" name="Google Shape;13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985184" y="4038250"/>
              <a:ext cx="1386399" cy="83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163493">
              <a:off x="3748914" y="3784310"/>
              <a:ext cx="942254" cy="7059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20"/>
          <p:cNvPicPr preferRelativeResize="0"/>
          <p:nvPr/>
        </p:nvPicPr>
        <p:blipFill rotWithShape="1">
          <a:blip r:embed="rId7">
            <a:alphaModFix amt="16000"/>
          </a:blip>
          <a:srcRect b="11427" l="10535" r="12052" t="12236"/>
          <a:stretch/>
        </p:blipFill>
        <p:spPr>
          <a:xfrm>
            <a:off x="5092575" y="212950"/>
            <a:ext cx="3891486" cy="317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4425" y="2607528"/>
            <a:ext cx="1599658" cy="651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0"/>
          <p:cNvGrpSpPr/>
          <p:nvPr/>
        </p:nvGrpSpPr>
        <p:grpSpPr>
          <a:xfrm>
            <a:off x="193342" y="2883411"/>
            <a:ext cx="1954588" cy="1954588"/>
            <a:chOff x="193350" y="2883525"/>
            <a:chExt cx="1955174" cy="1955174"/>
          </a:xfrm>
        </p:grpSpPr>
        <p:pic>
          <p:nvPicPr>
            <p:cNvPr id="141" name="Google Shape;141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93350" y="2883525"/>
              <a:ext cx="1955174" cy="19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3862" y="3955225"/>
              <a:ext cx="533725" cy="53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1325" y="4107627"/>
              <a:ext cx="658801" cy="658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20"/>
          <p:cNvGrpSpPr/>
          <p:nvPr/>
        </p:nvGrpSpPr>
        <p:grpSpPr>
          <a:xfrm>
            <a:off x="845263" y="2232159"/>
            <a:ext cx="1748603" cy="1156148"/>
            <a:chOff x="845296" y="2232247"/>
            <a:chExt cx="1749128" cy="1156495"/>
          </a:xfrm>
        </p:grpSpPr>
        <p:pic>
          <p:nvPicPr>
            <p:cNvPr id="145" name="Google Shape;14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036054">
              <a:off x="1535376" y="2479935"/>
              <a:ext cx="942254" cy="70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45296" y="2232247"/>
              <a:ext cx="651276" cy="6512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Blockchain Powered Future</a:t>
            </a:r>
            <a:endParaRPr/>
          </a:p>
        </p:txBody>
      </p:sp>
      <p:grpSp>
        <p:nvGrpSpPr>
          <p:cNvPr id="152" name="Google Shape;152;p21"/>
          <p:cNvGrpSpPr/>
          <p:nvPr/>
        </p:nvGrpSpPr>
        <p:grpSpPr>
          <a:xfrm>
            <a:off x="192974" y="3498399"/>
            <a:ext cx="2095900" cy="1271651"/>
            <a:chOff x="192974" y="3498399"/>
            <a:chExt cx="2095900" cy="1271651"/>
          </a:xfrm>
        </p:grpSpPr>
        <p:pic>
          <p:nvPicPr>
            <p:cNvPr id="153" name="Google Shape;15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9568" y="4041321"/>
              <a:ext cx="382356" cy="382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1"/>
            <p:cNvPicPr preferRelativeResize="0"/>
            <p:nvPr/>
          </p:nvPicPr>
          <p:blipFill rotWithShape="1">
            <a:blip r:embed="rId4">
              <a:alphaModFix/>
            </a:blip>
            <a:srcRect b="20590" l="0" r="0" t="0"/>
            <a:stretch/>
          </p:blipFill>
          <p:spPr>
            <a:xfrm>
              <a:off x="192974" y="3830803"/>
              <a:ext cx="1955549" cy="939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036054">
              <a:off x="1229826" y="3701285"/>
              <a:ext cx="942254" cy="70592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6" name="Google Shape;156;p21"/>
          <p:cNvCxnSpPr/>
          <p:nvPr/>
        </p:nvCxnSpPr>
        <p:spPr>
          <a:xfrm flipH="1">
            <a:off x="311725" y="4770050"/>
            <a:ext cx="8379600" cy="16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57" name="Google Shape;157;p21"/>
          <p:cNvGrpSpPr/>
          <p:nvPr/>
        </p:nvGrpSpPr>
        <p:grpSpPr>
          <a:xfrm>
            <a:off x="2959557" y="3498399"/>
            <a:ext cx="2095900" cy="1271651"/>
            <a:chOff x="192974" y="3498399"/>
            <a:chExt cx="2095900" cy="1271651"/>
          </a:xfrm>
        </p:grpSpPr>
        <p:pic>
          <p:nvPicPr>
            <p:cNvPr id="158" name="Google Shape;15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9568" y="4041321"/>
              <a:ext cx="382356" cy="382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1"/>
            <p:cNvPicPr preferRelativeResize="0"/>
            <p:nvPr/>
          </p:nvPicPr>
          <p:blipFill rotWithShape="1">
            <a:blip r:embed="rId4">
              <a:alphaModFix/>
            </a:blip>
            <a:srcRect b="20590" l="0" r="0" t="0"/>
            <a:stretch/>
          </p:blipFill>
          <p:spPr>
            <a:xfrm>
              <a:off x="192974" y="3830803"/>
              <a:ext cx="1955549" cy="939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036054">
              <a:off x="1229826" y="3701285"/>
              <a:ext cx="942254" cy="7059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21"/>
          <p:cNvGrpSpPr/>
          <p:nvPr/>
        </p:nvGrpSpPr>
        <p:grpSpPr>
          <a:xfrm>
            <a:off x="3948036" y="234840"/>
            <a:ext cx="3169249" cy="3169249"/>
            <a:chOff x="5138736" y="-84885"/>
            <a:chExt cx="3169249" cy="3169249"/>
          </a:xfrm>
        </p:grpSpPr>
        <p:pic>
          <p:nvPicPr>
            <p:cNvPr id="162" name="Google Shape;16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8150385">
              <a:off x="5455175" y="1834009"/>
              <a:ext cx="942255" cy="705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368144">
              <a:off x="5597621" y="374000"/>
              <a:ext cx="2251480" cy="2251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1"/>
            <p:cNvSpPr txBox="1"/>
            <p:nvPr/>
          </p:nvSpPr>
          <p:spPr>
            <a:xfrm>
              <a:off x="6018950" y="159375"/>
              <a:ext cx="1408800" cy="621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Poppins"/>
                  <a:ea typeface="Poppins"/>
                  <a:cs typeface="Poppins"/>
                  <a:sym typeface="Poppins"/>
                </a:rPr>
                <a:t>Akıllı sigorta sözleşmesi</a:t>
              </a:r>
              <a:endParaRPr b="1" sz="11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165" name="Google Shape;16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7725" y="3404450"/>
            <a:ext cx="2007727" cy="13652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1"/>
          <p:cNvGrpSpPr/>
          <p:nvPr/>
        </p:nvGrpSpPr>
        <p:grpSpPr>
          <a:xfrm>
            <a:off x="7539868" y="1986336"/>
            <a:ext cx="1610048" cy="1417610"/>
            <a:chOff x="7540167" y="1986415"/>
            <a:chExt cx="1610531" cy="1418035"/>
          </a:xfrm>
        </p:grpSpPr>
        <p:pic>
          <p:nvPicPr>
            <p:cNvPr id="167" name="Google Shape;16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822823">
              <a:off x="7648401" y="2218784"/>
              <a:ext cx="942253" cy="70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94724" y="2348475"/>
              <a:ext cx="1055974" cy="1055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Blockchain Powered Future</a:t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192974" y="3498399"/>
            <a:ext cx="2095900" cy="1271651"/>
            <a:chOff x="192974" y="3498399"/>
            <a:chExt cx="2095900" cy="1271651"/>
          </a:xfrm>
        </p:grpSpPr>
        <p:pic>
          <p:nvPicPr>
            <p:cNvPr id="175" name="Google Shape;17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9568" y="4041321"/>
              <a:ext cx="382356" cy="382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2"/>
            <p:cNvPicPr preferRelativeResize="0"/>
            <p:nvPr/>
          </p:nvPicPr>
          <p:blipFill rotWithShape="1">
            <a:blip r:embed="rId4">
              <a:alphaModFix/>
            </a:blip>
            <a:srcRect b="20590" l="0" r="0" t="0"/>
            <a:stretch/>
          </p:blipFill>
          <p:spPr>
            <a:xfrm>
              <a:off x="192974" y="3830803"/>
              <a:ext cx="1955549" cy="939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036054">
              <a:off x="1229826" y="3701285"/>
              <a:ext cx="942254" cy="7059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Google Shape;1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6400" y="2674150"/>
            <a:ext cx="2095354" cy="209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8975" y="2786725"/>
            <a:ext cx="1870263" cy="1870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7675" y="77725"/>
            <a:ext cx="5169779" cy="483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938" y="2110238"/>
            <a:ext cx="533586" cy="533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2"/>
          <p:cNvGrpSpPr/>
          <p:nvPr/>
        </p:nvGrpSpPr>
        <p:grpSpPr>
          <a:xfrm>
            <a:off x="757175" y="2229838"/>
            <a:ext cx="2440500" cy="533700"/>
            <a:chOff x="757175" y="2229838"/>
            <a:chExt cx="2440500" cy="533700"/>
          </a:xfrm>
        </p:grpSpPr>
        <p:sp>
          <p:nvSpPr>
            <p:cNvPr id="183" name="Google Shape;183;p22"/>
            <p:cNvSpPr txBox="1"/>
            <p:nvPr/>
          </p:nvSpPr>
          <p:spPr>
            <a:xfrm>
              <a:off x="757175" y="2229838"/>
              <a:ext cx="9675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/>
                <a:t>DAO</a:t>
              </a:r>
              <a:endParaRPr b="1" sz="2500"/>
            </a:p>
          </p:txBody>
        </p:sp>
        <p:cxnSp>
          <p:nvCxnSpPr>
            <p:cNvPr id="184" name="Google Shape;184;p22"/>
            <p:cNvCxnSpPr>
              <a:stCxn id="183" idx="3"/>
              <a:endCxn id="180" idx="1"/>
            </p:cNvCxnSpPr>
            <p:nvPr/>
          </p:nvCxnSpPr>
          <p:spPr>
            <a:xfrm flipH="1" rot="10800000">
              <a:off x="1724675" y="2496088"/>
              <a:ext cx="1473000" cy="600"/>
            </a:xfrm>
            <a:prstGeom prst="straightConnector1">
              <a:avLst/>
            </a:prstGeom>
            <a:noFill/>
            <a:ln cap="flat" cmpd="sng" w="3810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Blockchain Powered Future</a:t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25" y="1393132"/>
            <a:ext cx="1952144" cy="213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419" y="1471127"/>
            <a:ext cx="2033175" cy="167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5491" y="1334459"/>
            <a:ext cx="1917046" cy="210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5548" y="2049912"/>
            <a:ext cx="4471226" cy="10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11700" y="187825"/>
            <a:ext cx="849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Blockchain Powered Future</a:t>
            </a:r>
            <a:endParaRPr/>
          </a:p>
        </p:txBody>
      </p:sp>
      <p:pic>
        <p:nvPicPr>
          <p:cNvPr descr="Image result for healthcare system insurance providers patients"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400" y="1077302"/>
            <a:ext cx="3062790" cy="339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ealth record papers"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944" y="1191064"/>
            <a:ext cx="3041457" cy="26280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mart contract"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492" y="2175259"/>
            <a:ext cx="1170961" cy="65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@B Fundamentals Webina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